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3350C28-85C8-43CF-9D33-06620BCDC6F6}">
  <a:tblStyle styleId="{F3350C28-85C8-43CF-9D33-06620BCDC6F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ontserrat-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14.png>
</file>

<file path=ppt/media/image15.png>
</file>

<file path=ppt/media/image2.pn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3af68ec40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3af68ec40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3af68ec40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3af68ec40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3a6b04ea88_2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3a6b04ea88_2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3aa7f272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3aa7f272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3af68ec40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3af68ec40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3a6b04ea88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3a6b04ea88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3a6b04ea88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3a6b04ea88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3a6b04ea88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3a6b04ea88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9.jpg"/><Relationship Id="rId4" Type="http://schemas.openxmlformats.org/officeDocument/2006/relationships/image" Target="../media/image8.jpg"/><Relationship Id="rId5" Type="http://schemas.openxmlformats.org/officeDocument/2006/relationships/image" Target="../media/image7.png"/><Relationship Id="rId6" Type="http://schemas.openxmlformats.org/officeDocument/2006/relationships/image" Target="../media/image11.jpg"/><Relationship Id="rId7"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12.jpg"/><Relationship Id="rId5"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17"/>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229" name="Google Shape;229;p17"/>
          <p:cNvGrpSpPr/>
          <p:nvPr/>
        </p:nvGrpSpPr>
        <p:grpSpPr>
          <a:xfrm>
            <a:off x="-572327" y="-11575"/>
            <a:ext cx="4117252" cy="2885775"/>
            <a:chOff x="-572327" y="-11575"/>
            <a:chExt cx="4117252" cy="2885775"/>
          </a:xfrm>
        </p:grpSpPr>
        <p:grpSp>
          <p:nvGrpSpPr>
            <p:cNvPr id="230" name="Google Shape;230;p17"/>
            <p:cNvGrpSpPr/>
            <p:nvPr/>
          </p:nvGrpSpPr>
          <p:grpSpPr>
            <a:xfrm>
              <a:off x="674775" y="0"/>
              <a:ext cx="2870150" cy="2874200"/>
              <a:chOff x="667000" y="925"/>
              <a:chExt cx="2870150" cy="2874200"/>
            </a:xfrm>
          </p:grpSpPr>
          <p:sp>
            <p:nvSpPr>
              <p:cNvPr id="231" name="Google Shape;231;p17"/>
              <p:cNvSpPr/>
              <p:nvPr/>
            </p:nvSpPr>
            <p:spPr>
              <a:xfrm rot="2700000">
                <a:off x="1291687" y="1032883"/>
                <a:ext cx="1618567" cy="816284"/>
              </a:xfrm>
              <a:prstGeom prst="rect">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rot="-2700000">
                <a:off x="837511" y="170375"/>
                <a:ext cx="819678" cy="821800"/>
              </a:xfrm>
              <a:prstGeom prst="rtTriangle">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rot="2700000">
                <a:off x="2546961" y="1883875"/>
                <a:ext cx="819678" cy="821800"/>
              </a:xfrm>
              <a:prstGeom prst="rtTriangle">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7"/>
            <p:cNvGrpSpPr/>
            <p:nvPr/>
          </p:nvGrpSpPr>
          <p:grpSpPr>
            <a:xfrm>
              <a:off x="-572327" y="-11575"/>
              <a:ext cx="2889827" cy="2296272"/>
              <a:chOff x="-572327" y="-11575"/>
              <a:chExt cx="2889827" cy="2296272"/>
            </a:xfrm>
          </p:grpSpPr>
          <p:sp>
            <p:nvSpPr>
              <p:cNvPr id="235" name="Google Shape;235;p17"/>
              <p:cNvSpPr/>
              <p:nvPr/>
            </p:nvSpPr>
            <p:spPr>
              <a:xfrm rot="2700444">
                <a:off x="35143" y="1014186"/>
                <a:ext cx="1642114" cy="808223"/>
              </a:xfrm>
              <a:prstGeom prst="rect">
                <a:avLst/>
              </a:prstGeom>
              <a:solidFill>
                <a:srgbClr val="0A4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1149600" y="1607250"/>
                <a:ext cx="1167900" cy="677100"/>
              </a:xfrm>
              <a:prstGeom prst="triangle">
                <a:avLst>
                  <a:gd fmla="val 41490" name="adj"/>
                </a:avLst>
              </a:prstGeom>
              <a:solidFill>
                <a:srgbClr val="0A45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237" name="Google Shape;237;p17"/>
              <p:cNvSpPr/>
              <p:nvPr/>
            </p:nvSpPr>
            <p:spPr>
              <a:xfrm rot="-8100000">
                <a:off x="-407105" y="155344"/>
                <a:ext cx="803556" cy="800162"/>
              </a:xfrm>
              <a:prstGeom prst="rtTriangle">
                <a:avLst/>
              </a:prstGeom>
              <a:solidFill>
                <a:srgbClr val="0A45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8" name="Google Shape;23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Movie Recommendation Systems</a:t>
            </a:r>
            <a:endParaRPr/>
          </a:p>
        </p:txBody>
      </p:sp>
      <p:grpSp>
        <p:nvGrpSpPr>
          <p:cNvPr id="239" name="Google Shape;239;p17"/>
          <p:cNvGrpSpPr/>
          <p:nvPr/>
        </p:nvGrpSpPr>
        <p:grpSpPr>
          <a:xfrm>
            <a:off x="-990600" y="-3140828"/>
            <a:ext cx="10136001" cy="8284328"/>
            <a:chOff x="-990600" y="-3140828"/>
            <a:chExt cx="10136001" cy="8284328"/>
          </a:xfrm>
        </p:grpSpPr>
        <p:sp>
          <p:nvSpPr>
            <p:cNvPr id="240" name="Google Shape;240;p17"/>
            <p:cNvSpPr/>
            <p:nvPr/>
          </p:nvSpPr>
          <p:spPr>
            <a:xfrm>
              <a:off x="-990600" y="0"/>
              <a:ext cx="5162100" cy="5143500"/>
            </a:xfrm>
            <a:prstGeom prst="rtTriangle">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 name="Google Shape;241;p17"/>
            <p:cNvGrpSpPr/>
            <p:nvPr/>
          </p:nvGrpSpPr>
          <p:grpSpPr>
            <a:xfrm>
              <a:off x="8225" y="-3140828"/>
              <a:ext cx="9137176" cy="8284328"/>
              <a:chOff x="8225" y="-3140828"/>
              <a:chExt cx="9137176" cy="8284328"/>
            </a:xfrm>
          </p:grpSpPr>
          <p:grpSp>
            <p:nvGrpSpPr>
              <p:cNvPr id="242" name="Google Shape;242;p17"/>
              <p:cNvGrpSpPr/>
              <p:nvPr/>
            </p:nvGrpSpPr>
            <p:grpSpPr>
              <a:xfrm>
                <a:off x="8225" y="-3140828"/>
                <a:ext cx="8269852" cy="8279688"/>
                <a:chOff x="8225" y="-3140828"/>
                <a:chExt cx="8269852" cy="8279688"/>
              </a:xfrm>
            </p:grpSpPr>
            <p:sp>
              <p:nvSpPr>
                <p:cNvPr id="243" name="Google Shape;243;p17"/>
                <p:cNvSpPr/>
                <p:nvPr/>
              </p:nvSpPr>
              <p:spPr>
                <a:xfrm rot="2700000">
                  <a:off x="4285636" y="365136"/>
                  <a:ext cx="2849782" cy="4412346"/>
                </a:xfrm>
                <a:prstGeom prst="rect">
                  <a:avLst/>
                </a:prstGeom>
                <a:solidFill>
                  <a:srgbClr val="1B2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7"/>
                <p:cNvSpPr/>
                <p:nvPr/>
              </p:nvSpPr>
              <p:spPr>
                <a:xfrm rot="-2700000">
                  <a:off x="930692" y="-2225361"/>
                  <a:ext cx="4430165" cy="4444166"/>
                </a:xfrm>
                <a:prstGeom prst="rtTriangle">
                  <a:avLst/>
                </a:prstGeom>
                <a:solidFill>
                  <a:srgbClr val="1B2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17"/>
              <p:cNvSpPr/>
              <p:nvPr/>
            </p:nvSpPr>
            <p:spPr>
              <a:xfrm rot="-5399543">
                <a:off x="6036150" y="2045700"/>
                <a:ext cx="2254800" cy="3940800"/>
              </a:xfrm>
              <a:prstGeom prst="rtTriangle">
                <a:avLst/>
              </a:prstGeom>
              <a:solidFill>
                <a:srgbClr val="1B2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7"/>
              <p:cNvSpPr/>
              <p:nvPr/>
            </p:nvSpPr>
            <p:spPr>
              <a:xfrm rot="-2700000">
                <a:off x="5214891" y="1095131"/>
                <a:ext cx="3187920" cy="3420841"/>
              </a:xfrm>
              <a:prstGeom prst="rect">
                <a:avLst/>
              </a:prstGeom>
              <a:solidFill>
                <a:srgbClr val="1B2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5162100" y="3506400"/>
                <a:ext cx="2055000" cy="1632300"/>
              </a:xfrm>
              <a:prstGeom prst="rtTriangle">
                <a:avLst/>
              </a:prstGeom>
              <a:solidFill>
                <a:srgbClr val="1B2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17"/>
            <p:cNvGrpSpPr/>
            <p:nvPr/>
          </p:nvGrpSpPr>
          <p:grpSpPr>
            <a:xfrm>
              <a:off x="674775" y="0"/>
              <a:ext cx="2870150" cy="2874200"/>
              <a:chOff x="667000" y="925"/>
              <a:chExt cx="2870150" cy="2874200"/>
            </a:xfrm>
          </p:grpSpPr>
          <p:sp>
            <p:nvSpPr>
              <p:cNvPr id="249" name="Google Shape;249;p17"/>
              <p:cNvSpPr/>
              <p:nvPr/>
            </p:nvSpPr>
            <p:spPr>
              <a:xfrm rot="2700000">
                <a:off x="1291687" y="1032883"/>
                <a:ext cx="1618567" cy="816284"/>
              </a:xfrm>
              <a:prstGeom prst="rect">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
              <p:cNvSpPr/>
              <p:nvPr/>
            </p:nvSpPr>
            <p:spPr>
              <a:xfrm rot="-2700000">
                <a:off x="837511" y="170375"/>
                <a:ext cx="819678" cy="821800"/>
              </a:xfrm>
              <a:prstGeom prst="rtTriangle">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7"/>
              <p:cNvSpPr/>
              <p:nvPr/>
            </p:nvSpPr>
            <p:spPr>
              <a:xfrm rot="2700000">
                <a:off x="2546961" y="1883875"/>
                <a:ext cx="819678" cy="821800"/>
              </a:xfrm>
              <a:prstGeom prst="rtTriangle">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 name="Google Shape;252;p17"/>
          <p:cNvSpPr txBox="1"/>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4000">
                <a:solidFill>
                  <a:srgbClr val="FFFFFF"/>
                </a:solidFill>
                <a:latin typeface="Montserrat"/>
                <a:ea typeface="Montserrat"/>
                <a:cs typeface="Montserrat"/>
                <a:sym typeface="Montserrat"/>
              </a:rPr>
              <a:t>Movie Recommendation System</a:t>
            </a:r>
            <a:endParaRPr sz="4000">
              <a:solidFill>
                <a:srgbClr val="FFFFFF"/>
              </a:solidFill>
              <a:latin typeface="Montserrat"/>
              <a:ea typeface="Montserrat"/>
              <a:cs typeface="Montserrat"/>
              <a:sym typeface="Montserrat"/>
            </a:endParaRPr>
          </a:p>
        </p:txBody>
      </p:sp>
      <p:sp>
        <p:nvSpPr>
          <p:cNvPr id="253" name="Google Shape;253;p17"/>
          <p:cNvSpPr txBox="1"/>
          <p:nvPr/>
        </p:nvSpPr>
        <p:spPr>
          <a:xfrm>
            <a:off x="5536700" y="4112500"/>
            <a:ext cx="3608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Sreeniketh Aathreya: spa44</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Dhruvil Mehta: dm1610</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Darshan Senthil: ds1992</a:t>
            </a:r>
            <a:endParaRPr>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300"/>
                                        <p:tgtEl>
                                          <p:spTgt spid="25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Frequency of Rating</a:t>
            </a:r>
            <a:endParaRPr/>
          </a:p>
        </p:txBody>
      </p:sp>
      <p:pic>
        <p:nvPicPr>
          <p:cNvPr id="369" name="Google Shape;369;p26" title="Chart"/>
          <p:cNvPicPr preferRelativeResize="0"/>
          <p:nvPr/>
        </p:nvPicPr>
        <p:blipFill>
          <a:blip r:embed="rId3">
            <a:alphaModFix/>
          </a:blip>
          <a:stretch>
            <a:fillRect/>
          </a:stretch>
        </p:blipFill>
        <p:spPr>
          <a:xfrm>
            <a:off x="1716863" y="1307850"/>
            <a:ext cx="5710269" cy="3530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27" title="Chart"/>
          <p:cNvPicPr preferRelativeResize="0"/>
          <p:nvPr/>
        </p:nvPicPr>
        <p:blipFill>
          <a:blip r:embed="rId3">
            <a:alphaModFix/>
          </a:blip>
          <a:stretch>
            <a:fillRect/>
          </a:stretch>
        </p:blipFill>
        <p:spPr>
          <a:xfrm>
            <a:off x="1716863" y="1252100"/>
            <a:ext cx="5710269" cy="35308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Methods</a:t>
            </a:r>
            <a:endParaRPr/>
          </a:p>
        </p:txBody>
      </p:sp>
      <p:sp>
        <p:nvSpPr>
          <p:cNvPr id="380" name="Google Shape;380;p28"/>
          <p:cNvSpPr txBox="1"/>
          <p:nvPr/>
        </p:nvSpPr>
        <p:spPr>
          <a:xfrm>
            <a:off x="1297500" y="1334069"/>
            <a:ext cx="732900" cy="808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just">
              <a:spcBef>
                <a:spcPts val="0"/>
              </a:spcBef>
              <a:spcAft>
                <a:spcPts val="0"/>
              </a:spcAft>
              <a:buNone/>
            </a:pPr>
            <a:r>
              <a:t/>
            </a:r>
            <a:endParaRPr sz="1300">
              <a:solidFill>
                <a:srgbClr val="FFFFFF"/>
              </a:solidFill>
            </a:endParaRPr>
          </a:p>
        </p:txBody>
      </p:sp>
      <p:sp>
        <p:nvSpPr>
          <p:cNvPr id="381" name="Google Shape;381;p28"/>
          <p:cNvSpPr txBox="1"/>
          <p:nvPr>
            <p:ph idx="1" type="body"/>
          </p:nvPr>
        </p:nvSpPr>
        <p:spPr>
          <a:xfrm>
            <a:off x="2030400" y="1334100"/>
            <a:ext cx="60492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a:solidFill>
                  <a:srgbClr val="FFFFFF"/>
                </a:solidFill>
              </a:rPr>
              <a:t>Singular Value Decomposition (SVD)</a:t>
            </a:r>
            <a:r>
              <a:rPr lang="en-GB">
                <a:solidFill>
                  <a:srgbClr val="FFFFFF"/>
                </a:solidFill>
              </a:rPr>
              <a:t>: It is a matrix factorization technique used in movie recommendation systems to reduce the dimensionality of the user-item interaction matrix and provide personalized recommendations based on user preferences.</a:t>
            </a:r>
            <a:endParaRPr>
              <a:solidFill>
                <a:srgbClr val="FFFFFF"/>
              </a:solidFill>
            </a:endParaRPr>
          </a:p>
        </p:txBody>
      </p:sp>
      <p:sp>
        <p:nvSpPr>
          <p:cNvPr id="382" name="Google Shape;382;p28"/>
          <p:cNvSpPr txBox="1"/>
          <p:nvPr/>
        </p:nvSpPr>
        <p:spPr>
          <a:xfrm>
            <a:off x="1297500" y="2394162"/>
            <a:ext cx="732900" cy="808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just">
              <a:spcBef>
                <a:spcPts val="0"/>
              </a:spcBef>
              <a:spcAft>
                <a:spcPts val="0"/>
              </a:spcAft>
              <a:buNone/>
            </a:pPr>
            <a:r>
              <a:t/>
            </a:r>
            <a:endParaRPr sz="1300">
              <a:solidFill>
                <a:srgbClr val="FFFFFF"/>
              </a:solidFill>
            </a:endParaRPr>
          </a:p>
        </p:txBody>
      </p:sp>
      <p:sp>
        <p:nvSpPr>
          <p:cNvPr id="383" name="Google Shape;383;p28"/>
          <p:cNvSpPr txBox="1"/>
          <p:nvPr>
            <p:ph idx="1" type="body"/>
          </p:nvPr>
        </p:nvSpPr>
        <p:spPr>
          <a:xfrm>
            <a:off x="2030400" y="2394192"/>
            <a:ext cx="60492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K-Nearest Neighbors (KNN)</a:t>
            </a:r>
            <a:r>
              <a:rPr lang="en-GB">
                <a:solidFill>
                  <a:srgbClr val="FFFFFF"/>
                </a:solidFill>
              </a:rPr>
              <a:t>: It is a collaborative filtering algorithm used in movie recommendation systems to find similar users or items and recommend movies to a user based on their neighbors' preferences.</a:t>
            </a:r>
            <a:endParaRPr>
              <a:solidFill>
                <a:srgbClr val="FFFFFF"/>
              </a:solidFill>
            </a:endParaRPr>
          </a:p>
          <a:p>
            <a:pPr indent="0" lvl="0" marL="0" rtl="0" algn="just">
              <a:spcBef>
                <a:spcPts val="1600"/>
              </a:spcBef>
              <a:spcAft>
                <a:spcPts val="1600"/>
              </a:spcAft>
              <a:buNone/>
            </a:pPr>
            <a:r>
              <a:t/>
            </a:r>
            <a:endParaRPr>
              <a:solidFill>
                <a:srgbClr val="FFFFFF"/>
              </a:solidFill>
            </a:endParaRPr>
          </a:p>
        </p:txBody>
      </p:sp>
      <p:sp>
        <p:nvSpPr>
          <p:cNvPr id="384" name="Google Shape;384;p28"/>
          <p:cNvSpPr txBox="1"/>
          <p:nvPr/>
        </p:nvSpPr>
        <p:spPr>
          <a:xfrm>
            <a:off x="1297500" y="3337600"/>
            <a:ext cx="732900" cy="808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85" name="Google Shape;385;p28"/>
          <p:cNvSpPr txBox="1"/>
          <p:nvPr>
            <p:ph idx="1" type="body"/>
          </p:nvPr>
        </p:nvSpPr>
        <p:spPr>
          <a:xfrm>
            <a:off x="2030400" y="3337613"/>
            <a:ext cx="60492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a:solidFill>
                  <a:srgbClr val="FFFFFF"/>
                </a:solidFill>
              </a:rPr>
              <a:t>Slope One: </a:t>
            </a:r>
            <a:r>
              <a:rPr lang="en-GB">
                <a:solidFill>
                  <a:srgbClr val="FFFFFF"/>
                </a:solidFill>
              </a:rPr>
              <a:t>It is a simple yet effective collaborative filtering algorithm used in movie recommendation systems that calculates the average difference between ratings of two items and uses it to predict a user's rating for an item.</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Metrics</a:t>
            </a:r>
            <a:endParaRPr/>
          </a:p>
        </p:txBody>
      </p:sp>
      <p:sp>
        <p:nvSpPr>
          <p:cNvPr id="391" name="Google Shape;391;p29"/>
          <p:cNvSpPr txBox="1"/>
          <p:nvPr/>
        </p:nvSpPr>
        <p:spPr>
          <a:xfrm>
            <a:off x="1047875" y="1748525"/>
            <a:ext cx="6693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RMSE</a:t>
            </a:r>
            <a:endParaRPr b="1" sz="1200">
              <a:solidFill>
                <a:schemeClr val="lt1"/>
              </a:solidFill>
              <a:latin typeface="Roboto"/>
              <a:ea typeface="Roboto"/>
              <a:cs typeface="Roboto"/>
              <a:sym typeface="Roboto"/>
            </a:endParaRPr>
          </a:p>
          <a:p>
            <a:pPr indent="0" lvl="0" marL="0" rtl="0" algn="l">
              <a:spcBef>
                <a:spcPts val="0"/>
              </a:spcBef>
              <a:spcAft>
                <a:spcPts val="0"/>
              </a:spcAft>
              <a:buNone/>
            </a:pPr>
            <a:r>
              <a:t/>
            </a:r>
            <a:endParaRPr b="1">
              <a:solidFill>
                <a:srgbClr val="FFFFFF"/>
              </a:solidFill>
              <a:latin typeface="Roboto"/>
              <a:ea typeface="Roboto"/>
              <a:cs typeface="Roboto"/>
              <a:sym typeface="Roboto"/>
            </a:endParaRPr>
          </a:p>
          <a:p>
            <a:pPr indent="0" lvl="0" marL="0" rtl="0" algn="l">
              <a:spcBef>
                <a:spcPts val="1600"/>
              </a:spcBef>
              <a:spcAft>
                <a:spcPts val="1600"/>
              </a:spcAft>
              <a:buNone/>
            </a:pPr>
            <a:r>
              <a:t/>
            </a:r>
            <a:endParaRPr b="1">
              <a:solidFill>
                <a:srgbClr val="FFFFFF"/>
              </a:solidFill>
              <a:latin typeface="Roboto"/>
              <a:ea typeface="Roboto"/>
              <a:cs typeface="Roboto"/>
              <a:sym typeface="Roboto"/>
            </a:endParaRPr>
          </a:p>
        </p:txBody>
      </p:sp>
      <p:sp>
        <p:nvSpPr>
          <p:cNvPr id="392" name="Google Shape;392;p29"/>
          <p:cNvSpPr txBox="1"/>
          <p:nvPr/>
        </p:nvSpPr>
        <p:spPr>
          <a:xfrm>
            <a:off x="1047875" y="2883700"/>
            <a:ext cx="11526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rgbClr val="FFFFFF"/>
                </a:solidFill>
                <a:latin typeface="Roboto"/>
                <a:ea typeface="Roboto"/>
                <a:cs typeface="Roboto"/>
                <a:sym typeface="Roboto"/>
              </a:rPr>
              <a:t>Root Mean Square Error is a measure of the difference between the predicted and actual ratings for movies in the recommendation system.</a:t>
            </a:r>
            <a:endParaRPr sz="900">
              <a:solidFill>
                <a:srgbClr val="FFFFFF"/>
              </a:solidFill>
              <a:latin typeface="Roboto"/>
              <a:ea typeface="Roboto"/>
              <a:cs typeface="Roboto"/>
              <a:sym typeface="Roboto"/>
            </a:endParaRPr>
          </a:p>
        </p:txBody>
      </p:sp>
      <p:sp>
        <p:nvSpPr>
          <p:cNvPr id="393" name="Google Shape;393;p29"/>
          <p:cNvSpPr txBox="1"/>
          <p:nvPr/>
        </p:nvSpPr>
        <p:spPr>
          <a:xfrm>
            <a:off x="2281611" y="1741375"/>
            <a:ext cx="6693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MAE</a:t>
            </a:r>
            <a:endParaRPr b="1" sz="1200">
              <a:solidFill>
                <a:schemeClr val="lt1"/>
              </a:solidFill>
              <a:latin typeface="Roboto"/>
              <a:ea typeface="Roboto"/>
              <a:cs typeface="Roboto"/>
              <a:sym typeface="Roboto"/>
            </a:endParaRPr>
          </a:p>
          <a:p>
            <a:pPr indent="0" lvl="0" marL="0" rtl="0" algn="l">
              <a:spcBef>
                <a:spcPts val="0"/>
              </a:spcBef>
              <a:spcAft>
                <a:spcPts val="1600"/>
              </a:spcAft>
              <a:buNone/>
            </a:pPr>
            <a:r>
              <a:t/>
            </a:r>
            <a:endParaRPr b="1">
              <a:solidFill>
                <a:srgbClr val="FFFFFF"/>
              </a:solidFill>
              <a:latin typeface="Roboto"/>
              <a:ea typeface="Roboto"/>
              <a:cs typeface="Roboto"/>
              <a:sym typeface="Roboto"/>
            </a:endParaRPr>
          </a:p>
        </p:txBody>
      </p:sp>
      <p:sp>
        <p:nvSpPr>
          <p:cNvPr id="394" name="Google Shape;394;p29"/>
          <p:cNvSpPr txBox="1"/>
          <p:nvPr/>
        </p:nvSpPr>
        <p:spPr>
          <a:xfrm>
            <a:off x="2257287" y="2883728"/>
            <a:ext cx="11526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rgbClr val="FFFFFF"/>
                </a:solidFill>
                <a:latin typeface="Roboto"/>
                <a:ea typeface="Roboto"/>
                <a:cs typeface="Roboto"/>
                <a:sym typeface="Roboto"/>
              </a:rPr>
              <a:t>Mean Absolute Error is similar to RMSE, but measures the average absolute difference between the predicted and actual ratings.</a:t>
            </a:r>
            <a:endParaRPr sz="900">
              <a:solidFill>
                <a:srgbClr val="FFFFFF"/>
              </a:solidFill>
              <a:latin typeface="Roboto"/>
              <a:ea typeface="Roboto"/>
              <a:cs typeface="Roboto"/>
              <a:sym typeface="Roboto"/>
            </a:endParaRPr>
          </a:p>
        </p:txBody>
      </p:sp>
      <p:sp>
        <p:nvSpPr>
          <p:cNvPr id="395" name="Google Shape;395;p29"/>
          <p:cNvSpPr txBox="1"/>
          <p:nvPr/>
        </p:nvSpPr>
        <p:spPr>
          <a:xfrm>
            <a:off x="3156037" y="1748525"/>
            <a:ext cx="941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Precision</a:t>
            </a:r>
            <a:endParaRPr b="1" sz="1200">
              <a:solidFill>
                <a:schemeClr val="lt1"/>
              </a:solidFill>
              <a:latin typeface="Roboto"/>
              <a:ea typeface="Roboto"/>
              <a:cs typeface="Roboto"/>
              <a:sym typeface="Roboto"/>
            </a:endParaRPr>
          </a:p>
          <a:p>
            <a:pPr indent="0" lvl="0" marL="0" rtl="0" algn="l">
              <a:spcBef>
                <a:spcPts val="0"/>
              </a:spcBef>
              <a:spcAft>
                <a:spcPts val="1600"/>
              </a:spcAft>
              <a:buNone/>
            </a:pPr>
            <a:r>
              <a:t/>
            </a:r>
            <a:endParaRPr b="1">
              <a:solidFill>
                <a:srgbClr val="FFFFFF"/>
              </a:solidFill>
              <a:latin typeface="Roboto"/>
              <a:ea typeface="Roboto"/>
              <a:cs typeface="Roboto"/>
              <a:sym typeface="Roboto"/>
            </a:endParaRPr>
          </a:p>
        </p:txBody>
      </p:sp>
      <p:sp>
        <p:nvSpPr>
          <p:cNvPr id="396" name="Google Shape;396;p29"/>
          <p:cNvSpPr txBox="1"/>
          <p:nvPr/>
        </p:nvSpPr>
        <p:spPr>
          <a:xfrm>
            <a:off x="3476948" y="2883728"/>
            <a:ext cx="10557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rgbClr val="FFFFFF"/>
                </a:solidFill>
                <a:latin typeface="Roboto"/>
                <a:ea typeface="Roboto"/>
                <a:cs typeface="Roboto"/>
                <a:sym typeface="Roboto"/>
              </a:rPr>
              <a:t>Precision is the proportion of recommended movies that the user actually likes.</a:t>
            </a:r>
            <a:endParaRPr sz="900">
              <a:solidFill>
                <a:srgbClr val="FFFFFF"/>
              </a:solidFill>
              <a:latin typeface="Roboto"/>
              <a:ea typeface="Roboto"/>
              <a:cs typeface="Roboto"/>
              <a:sym typeface="Roboto"/>
            </a:endParaRPr>
          </a:p>
        </p:txBody>
      </p:sp>
      <p:sp>
        <p:nvSpPr>
          <p:cNvPr id="397" name="Google Shape;397;p29"/>
          <p:cNvSpPr txBox="1"/>
          <p:nvPr/>
        </p:nvSpPr>
        <p:spPr>
          <a:xfrm>
            <a:off x="4323916" y="1748525"/>
            <a:ext cx="9960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F-Score</a:t>
            </a:r>
            <a:endParaRPr b="1" sz="1200">
              <a:solidFill>
                <a:schemeClr val="lt1"/>
              </a:solidFill>
              <a:latin typeface="Roboto"/>
              <a:ea typeface="Roboto"/>
              <a:cs typeface="Roboto"/>
              <a:sym typeface="Roboto"/>
            </a:endParaRPr>
          </a:p>
          <a:p>
            <a:pPr indent="0" lvl="0" marL="0" rtl="0" algn="l">
              <a:spcBef>
                <a:spcPts val="1600"/>
              </a:spcBef>
              <a:spcAft>
                <a:spcPts val="0"/>
              </a:spcAft>
              <a:buNone/>
            </a:pPr>
            <a:r>
              <a:t/>
            </a:r>
            <a:endParaRPr b="1" sz="1200">
              <a:solidFill>
                <a:schemeClr val="lt1"/>
              </a:solidFill>
              <a:latin typeface="Roboto"/>
              <a:ea typeface="Roboto"/>
              <a:cs typeface="Roboto"/>
              <a:sym typeface="Roboto"/>
            </a:endParaRPr>
          </a:p>
          <a:p>
            <a:pPr indent="0" lvl="0" marL="0" rtl="0" algn="l">
              <a:spcBef>
                <a:spcPts val="1600"/>
              </a:spcBef>
              <a:spcAft>
                <a:spcPts val="1600"/>
              </a:spcAft>
              <a:buNone/>
            </a:pPr>
            <a:r>
              <a:t/>
            </a:r>
            <a:endParaRPr b="1" sz="1200">
              <a:solidFill>
                <a:schemeClr val="lt1"/>
              </a:solidFill>
              <a:latin typeface="Roboto"/>
              <a:ea typeface="Roboto"/>
              <a:cs typeface="Roboto"/>
              <a:sym typeface="Roboto"/>
            </a:endParaRPr>
          </a:p>
        </p:txBody>
      </p:sp>
      <p:sp>
        <p:nvSpPr>
          <p:cNvPr id="398" name="Google Shape;398;p29"/>
          <p:cNvSpPr txBox="1"/>
          <p:nvPr/>
        </p:nvSpPr>
        <p:spPr>
          <a:xfrm>
            <a:off x="4596980" y="2883728"/>
            <a:ext cx="10557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chemeClr val="lt1"/>
                </a:solidFill>
                <a:latin typeface="Roboto"/>
                <a:ea typeface="Roboto"/>
                <a:cs typeface="Roboto"/>
                <a:sym typeface="Roboto"/>
              </a:rPr>
              <a:t>F-Score is a measure of the recommendation system's accuracy that balances both precision and recall.</a:t>
            </a:r>
            <a:endParaRPr sz="900">
              <a:solidFill>
                <a:schemeClr val="lt1"/>
              </a:solidFill>
              <a:latin typeface="Roboto"/>
              <a:ea typeface="Roboto"/>
              <a:cs typeface="Roboto"/>
              <a:sym typeface="Roboto"/>
            </a:endParaRPr>
          </a:p>
        </p:txBody>
      </p:sp>
      <p:sp>
        <p:nvSpPr>
          <p:cNvPr id="399" name="Google Shape;399;p29"/>
          <p:cNvSpPr txBox="1"/>
          <p:nvPr/>
        </p:nvSpPr>
        <p:spPr>
          <a:xfrm>
            <a:off x="5518900" y="1748525"/>
            <a:ext cx="941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Recall</a:t>
            </a:r>
            <a:endParaRPr b="1" sz="1200">
              <a:solidFill>
                <a:schemeClr val="lt1"/>
              </a:solidFill>
              <a:latin typeface="Roboto"/>
              <a:ea typeface="Roboto"/>
              <a:cs typeface="Roboto"/>
              <a:sym typeface="Roboto"/>
            </a:endParaRPr>
          </a:p>
          <a:p>
            <a:pPr indent="0" lvl="0" marL="0" rtl="0" algn="l">
              <a:spcBef>
                <a:spcPts val="1600"/>
              </a:spcBef>
              <a:spcAft>
                <a:spcPts val="0"/>
              </a:spcAft>
              <a:buNone/>
            </a:pPr>
            <a:r>
              <a:t/>
            </a:r>
            <a:endParaRPr b="1" sz="1200">
              <a:solidFill>
                <a:schemeClr val="lt1"/>
              </a:solidFill>
              <a:latin typeface="Roboto"/>
              <a:ea typeface="Roboto"/>
              <a:cs typeface="Roboto"/>
              <a:sym typeface="Roboto"/>
            </a:endParaRPr>
          </a:p>
          <a:p>
            <a:pPr indent="0" lvl="0" marL="0" rtl="0" algn="l">
              <a:spcBef>
                <a:spcPts val="1600"/>
              </a:spcBef>
              <a:spcAft>
                <a:spcPts val="1600"/>
              </a:spcAft>
              <a:buNone/>
            </a:pPr>
            <a:r>
              <a:t/>
            </a:r>
            <a:endParaRPr b="1" sz="1200">
              <a:solidFill>
                <a:schemeClr val="lt1"/>
              </a:solidFill>
              <a:latin typeface="Roboto"/>
              <a:ea typeface="Roboto"/>
              <a:cs typeface="Roboto"/>
              <a:sym typeface="Roboto"/>
            </a:endParaRPr>
          </a:p>
        </p:txBody>
      </p:sp>
      <p:sp>
        <p:nvSpPr>
          <p:cNvPr id="400" name="Google Shape;400;p29"/>
          <p:cNvSpPr txBox="1"/>
          <p:nvPr/>
        </p:nvSpPr>
        <p:spPr>
          <a:xfrm>
            <a:off x="5713702" y="2883728"/>
            <a:ext cx="10557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chemeClr val="lt1"/>
                </a:solidFill>
                <a:latin typeface="Roboto"/>
                <a:ea typeface="Roboto"/>
                <a:cs typeface="Roboto"/>
                <a:sym typeface="Roboto"/>
              </a:rPr>
              <a:t>Recall is the proportion of the user's liked movies that were recommended by the system.</a:t>
            </a:r>
            <a:endParaRPr sz="900">
              <a:solidFill>
                <a:schemeClr val="lt1"/>
              </a:solidFill>
              <a:latin typeface="Roboto"/>
              <a:ea typeface="Roboto"/>
              <a:cs typeface="Roboto"/>
              <a:sym typeface="Roboto"/>
            </a:endParaRPr>
          </a:p>
        </p:txBody>
      </p:sp>
      <p:sp>
        <p:nvSpPr>
          <p:cNvPr id="401" name="Google Shape;401;p29"/>
          <p:cNvSpPr txBox="1"/>
          <p:nvPr/>
        </p:nvSpPr>
        <p:spPr>
          <a:xfrm>
            <a:off x="6793116" y="1748525"/>
            <a:ext cx="8106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latin typeface="Roboto"/>
                <a:ea typeface="Roboto"/>
                <a:cs typeface="Roboto"/>
                <a:sym typeface="Roboto"/>
              </a:rPr>
              <a:t>NDCG</a:t>
            </a:r>
            <a:endParaRPr b="1" sz="1200">
              <a:solidFill>
                <a:schemeClr val="lt1"/>
              </a:solidFill>
              <a:latin typeface="Roboto"/>
              <a:ea typeface="Roboto"/>
              <a:cs typeface="Roboto"/>
              <a:sym typeface="Roboto"/>
            </a:endParaRPr>
          </a:p>
          <a:p>
            <a:pPr indent="0" lvl="0" marL="0" rtl="0" algn="l">
              <a:spcBef>
                <a:spcPts val="1600"/>
              </a:spcBef>
              <a:spcAft>
                <a:spcPts val="0"/>
              </a:spcAft>
              <a:buNone/>
            </a:pPr>
            <a:r>
              <a:t/>
            </a:r>
            <a:endParaRPr b="1" sz="1200">
              <a:solidFill>
                <a:schemeClr val="lt1"/>
              </a:solidFill>
              <a:latin typeface="Roboto"/>
              <a:ea typeface="Roboto"/>
              <a:cs typeface="Roboto"/>
              <a:sym typeface="Roboto"/>
            </a:endParaRPr>
          </a:p>
          <a:p>
            <a:pPr indent="0" lvl="0" marL="0" rtl="0" algn="l">
              <a:spcBef>
                <a:spcPts val="1600"/>
              </a:spcBef>
              <a:spcAft>
                <a:spcPts val="1600"/>
              </a:spcAft>
              <a:buNone/>
            </a:pPr>
            <a:r>
              <a:t/>
            </a:r>
            <a:endParaRPr b="1" sz="1200">
              <a:solidFill>
                <a:schemeClr val="lt1"/>
              </a:solidFill>
              <a:latin typeface="Roboto"/>
              <a:ea typeface="Roboto"/>
              <a:cs typeface="Roboto"/>
              <a:sym typeface="Roboto"/>
            </a:endParaRPr>
          </a:p>
        </p:txBody>
      </p:sp>
      <p:sp>
        <p:nvSpPr>
          <p:cNvPr id="402" name="Google Shape;402;p29"/>
          <p:cNvSpPr txBox="1"/>
          <p:nvPr/>
        </p:nvSpPr>
        <p:spPr>
          <a:xfrm>
            <a:off x="6834105" y="2883728"/>
            <a:ext cx="1216800" cy="1574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GB" sz="900">
                <a:solidFill>
                  <a:schemeClr val="lt1"/>
                </a:solidFill>
                <a:latin typeface="Roboto"/>
                <a:ea typeface="Roboto"/>
                <a:cs typeface="Roboto"/>
                <a:sym typeface="Roboto"/>
              </a:rPr>
              <a:t>Normalized Discounted Cumulative Gain measures the quality of the ranked recommendations, taking into account both relevance and ranking position.</a:t>
            </a:r>
            <a:endParaRPr sz="900">
              <a:solidFill>
                <a:schemeClr val="lt1"/>
              </a:solidFill>
              <a:latin typeface="Roboto"/>
              <a:ea typeface="Roboto"/>
              <a:cs typeface="Roboto"/>
              <a:sym typeface="Roboto"/>
            </a:endParaRPr>
          </a:p>
        </p:txBody>
      </p:sp>
      <p:cxnSp>
        <p:nvCxnSpPr>
          <p:cNvPr id="403" name="Google Shape;403;p29"/>
          <p:cNvCxnSpPr/>
          <p:nvPr/>
        </p:nvCxnSpPr>
        <p:spPr>
          <a:xfrm>
            <a:off x="1739479" y="1924311"/>
            <a:ext cx="669300" cy="660000"/>
          </a:xfrm>
          <a:prstGeom prst="straightConnector1">
            <a:avLst/>
          </a:prstGeom>
          <a:noFill/>
          <a:ln cap="flat" cmpd="sng" w="9525">
            <a:solidFill>
              <a:srgbClr val="FFFFFF"/>
            </a:solidFill>
            <a:prstDash val="solid"/>
            <a:round/>
            <a:headEnd len="med" w="med" type="none"/>
            <a:tailEnd len="med" w="med" type="none"/>
          </a:ln>
        </p:spPr>
      </p:cxnSp>
      <p:sp>
        <p:nvSpPr>
          <p:cNvPr id="404" name="Google Shape;404;p29"/>
          <p:cNvSpPr/>
          <p:nvPr/>
        </p:nvSpPr>
        <p:spPr>
          <a:xfrm flipH="1">
            <a:off x="1180678" y="2463318"/>
            <a:ext cx="12411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05" name="Google Shape;405;p29"/>
          <p:cNvSpPr/>
          <p:nvPr/>
        </p:nvSpPr>
        <p:spPr>
          <a:xfrm>
            <a:off x="1180216" y="2604900"/>
            <a:ext cx="12411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06" name="Google Shape;406;p29"/>
          <p:cNvCxnSpPr/>
          <p:nvPr/>
        </p:nvCxnSpPr>
        <p:spPr>
          <a:xfrm>
            <a:off x="2884978" y="1924311"/>
            <a:ext cx="669300" cy="660000"/>
          </a:xfrm>
          <a:prstGeom prst="straightConnector1">
            <a:avLst/>
          </a:prstGeom>
          <a:noFill/>
          <a:ln cap="flat" cmpd="sng" w="9525">
            <a:solidFill>
              <a:srgbClr val="FFFFFF"/>
            </a:solidFill>
            <a:prstDash val="solid"/>
            <a:round/>
            <a:headEnd len="med" w="med" type="none"/>
            <a:tailEnd len="med" w="med" type="none"/>
          </a:ln>
        </p:spPr>
      </p:cxnSp>
      <p:sp>
        <p:nvSpPr>
          <p:cNvPr id="407" name="Google Shape;407;p29"/>
          <p:cNvSpPr/>
          <p:nvPr/>
        </p:nvSpPr>
        <p:spPr>
          <a:xfrm flipH="1">
            <a:off x="2326177" y="2463318"/>
            <a:ext cx="12411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08" name="Google Shape;408;p29"/>
          <p:cNvSpPr/>
          <p:nvPr/>
        </p:nvSpPr>
        <p:spPr>
          <a:xfrm>
            <a:off x="2325715" y="2604900"/>
            <a:ext cx="12411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09" name="Google Shape;409;p29"/>
          <p:cNvCxnSpPr/>
          <p:nvPr/>
        </p:nvCxnSpPr>
        <p:spPr>
          <a:xfrm>
            <a:off x="4031053" y="1924311"/>
            <a:ext cx="669300" cy="660000"/>
          </a:xfrm>
          <a:prstGeom prst="straightConnector1">
            <a:avLst/>
          </a:prstGeom>
          <a:noFill/>
          <a:ln cap="flat" cmpd="sng" w="9525">
            <a:solidFill>
              <a:srgbClr val="FFFFFF"/>
            </a:solidFill>
            <a:prstDash val="solid"/>
            <a:round/>
            <a:headEnd len="med" w="med" type="none"/>
            <a:tailEnd len="med" w="med" type="none"/>
          </a:ln>
        </p:spPr>
      </p:cxnSp>
      <p:sp>
        <p:nvSpPr>
          <p:cNvPr id="410" name="Google Shape;410;p29"/>
          <p:cNvSpPr/>
          <p:nvPr/>
        </p:nvSpPr>
        <p:spPr>
          <a:xfrm flipH="1">
            <a:off x="3472252" y="2463318"/>
            <a:ext cx="12411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11" name="Google Shape;411;p29"/>
          <p:cNvSpPr/>
          <p:nvPr/>
        </p:nvSpPr>
        <p:spPr>
          <a:xfrm>
            <a:off x="3471789" y="2604900"/>
            <a:ext cx="12411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12" name="Google Shape;412;p29"/>
          <p:cNvCxnSpPr/>
          <p:nvPr/>
        </p:nvCxnSpPr>
        <p:spPr>
          <a:xfrm>
            <a:off x="5174359" y="1924311"/>
            <a:ext cx="669300" cy="660000"/>
          </a:xfrm>
          <a:prstGeom prst="straightConnector1">
            <a:avLst/>
          </a:prstGeom>
          <a:noFill/>
          <a:ln cap="flat" cmpd="sng" w="9525">
            <a:solidFill>
              <a:schemeClr val="accent3"/>
            </a:solidFill>
            <a:prstDash val="solid"/>
            <a:round/>
            <a:headEnd len="med" w="med" type="none"/>
            <a:tailEnd len="med" w="med" type="none"/>
          </a:ln>
        </p:spPr>
      </p:cxnSp>
      <p:sp>
        <p:nvSpPr>
          <p:cNvPr id="413" name="Google Shape;413;p29"/>
          <p:cNvSpPr/>
          <p:nvPr/>
        </p:nvSpPr>
        <p:spPr>
          <a:xfrm flipH="1">
            <a:off x="4615559" y="2463318"/>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14" name="Google Shape;414;p29"/>
          <p:cNvSpPr/>
          <p:nvPr/>
        </p:nvSpPr>
        <p:spPr>
          <a:xfrm>
            <a:off x="4615096" y="2604900"/>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15" name="Google Shape;415;p29"/>
          <p:cNvCxnSpPr/>
          <p:nvPr/>
        </p:nvCxnSpPr>
        <p:spPr>
          <a:xfrm>
            <a:off x="6314246" y="1924311"/>
            <a:ext cx="669300" cy="660000"/>
          </a:xfrm>
          <a:prstGeom prst="straightConnector1">
            <a:avLst/>
          </a:prstGeom>
          <a:noFill/>
          <a:ln cap="flat" cmpd="sng" w="9525">
            <a:solidFill>
              <a:schemeClr val="accent3"/>
            </a:solidFill>
            <a:prstDash val="solid"/>
            <a:round/>
            <a:headEnd len="med" w="med" type="none"/>
            <a:tailEnd len="med" w="med" type="none"/>
          </a:ln>
        </p:spPr>
      </p:cxnSp>
      <p:sp>
        <p:nvSpPr>
          <p:cNvPr id="416" name="Google Shape;416;p29"/>
          <p:cNvSpPr/>
          <p:nvPr/>
        </p:nvSpPr>
        <p:spPr>
          <a:xfrm flipH="1">
            <a:off x="5755445" y="2463318"/>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17" name="Google Shape;417;p29"/>
          <p:cNvSpPr/>
          <p:nvPr/>
        </p:nvSpPr>
        <p:spPr>
          <a:xfrm>
            <a:off x="5754982" y="2604900"/>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18" name="Google Shape;418;p29"/>
          <p:cNvCxnSpPr/>
          <p:nvPr/>
        </p:nvCxnSpPr>
        <p:spPr>
          <a:xfrm>
            <a:off x="7457926" y="1924311"/>
            <a:ext cx="669300" cy="660000"/>
          </a:xfrm>
          <a:prstGeom prst="straightConnector1">
            <a:avLst/>
          </a:prstGeom>
          <a:noFill/>
          <a:ln cap="flat" cmpd="sng" w="9525">
            <a:solidFill>
              <a:schemeClr val="accent3"/>
            </a:solidFill>
            <a:prstDash val="solid"/>
            <a:round/>
            <a:headEnd len="med" w="med" type="none"/>
            <a:tailEnd len="med" w="med" type="none"/>
          </a:ln>
        </p:spPr>
      </p:cxnSp>
      <p:sp>
        <p:nvSpPr>
          <p:cNvPr id="419" name="Google Shape;419;p29"/>
          <p:cNvSpPr/>
          <p:nvPr/>
        </p:nvSpPr>
        <p:spPr>
          <a:xfrm flipH="1">
            <a:off x="6899125" y="2463318"/>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20" name="Google Shape;420;p29"/>
          <p:cNvSpPr/>
          <p:nvPr/>
        </p:nvSpPr>
        <p:spPr>
          <a:xfrm>
            <a:off x="6898662" y="2604900"/>
            <a:ext cx="1241100" cy="128100"/>
          </a:xfrm>
          <a:prstGeom prst="parallelogram">
            <a:avLst>
              <a:gd fmla="val 96952"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graphicFrame>
        <p:nvGraphicFramePr>
          <p:cNvPr id="426" name="Google Shape;426;p30"/>
          <p:cNvGraphicFramePr/>
          <p:nvPr/>
        </p:nvGraphicFramePr>
        <p:xfrm>
          <a:off x="623888" y="1595650"/>
          <a:ext cx="3000000" cy="3000000"/>
        </p:xfrm>
        <a:graphic>
          <a:graphicData uri="http://schemas.openxmlformats.org/drawingml/2006/table">
            <a:tbl>
              <a:tblPr>
                <a:noFill/>
                <a:tableStyleId>{F3350C28-85C8-43CF-9D33-06620BCDC6F6}</a:tableStyleId>
              </a:tblPr>
              <a:tblGrid>
                <a:gridCol w="1053525"/>
                <a:gridCol w="970875"/>
                <a:gridCol w="2130875"/>
                <a:gridCol w="2403725"/>
                <a:gridCol w="1337225"/>
              </a:tblGrid>
              <a:tr h="742450">
                <a:tc>
                  <a:txBody>
                    <a:bodyPr/>
                    <a:lstStyle/>
                    <a:p>
                      <a:pPr indent="0" lvl="0" marL="0" rtl="0" algn="ctr">
                        <a:lnSpc>
                          <a:spcPct val="115000"/>
                        </a:lnSpc>
                        <a:spcBef>
                          <a:spcPts val="0"/>
                        </a:spcBef>
                        <a:spcAft>
                          <a:spcPts val="0"/>
                        </a:spcAft>
                        <a:buNone/>
                      </a:pPr>
                      <a:r>
                        <a:rPr b="1" lang="en-GB" sz="1200">
                          <a:solidFill>
                            <a:schemeClr val="lt1"/>
                          </a:solidFill>
                        </a:rPr>
                        <a:t>Metrics</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solidFill>
                            <a:schemeClr val="lt1"/>
                          </a:solidFill>
                        </a:rPr>
                        <a:t>SVD</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solidFill>
                            <a:schemeClr val="lt1"/>
                          </a:solidFill>
                        </a:rPr>
                        <a:t>K-NEIGHBOURS (BASIC)</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solidFill>
                            <a:schemeClr val="lt1"/>
                          </a:solidFill>
                        </a:rPr>
                        <a:t>K- NEAREST NEIGHBOURS</a:t>
                      </a:r>
                      <a:endParaRPr b="1" sz="1200">
                        <a:solidFill>
                          <a:schemeClr val="lt1"/>
                        </a:solidFill>
                      </a:endParaRPr>
                    </a:p>
                    <a:p>
                      <a:pPr indent="0" lvl="0" marL="0" rtl="0" algn="ctr">
                        <a:lnSpc>
                          <a:spcPct val="115000"/>
                        </a:lnSpc>
                        <a:spcBef>
                          <a:spcPts val="0"/>
                        </a:spcBef>
                        <a:spcAft>
                          <a:spcPts val="0"/>
                        </a:spcAft>
                        <a:buNone/>
                      </a:pPr>
                      <a:r>
                        <a:rPr b="1" lang="en-GB" sz="1200">
                          <a:solidFill>
                            <a:schemeClr val="lt1"/>
                          </a:solidFill>
                        </a:rPr>
                        <a:t>(MEANS)</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solidFill>
                            <a:schemeClr val="lt1"/>
                          </a:solidFill>
                        </a:rPr>
                        <a:t>SLOPE ONE</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RMSE</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0.8699</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0.9332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0.9113</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0.8986</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MAE</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0.6684</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0.7149</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0.7042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0.6911</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F- SCORE</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0.4121</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0.3802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0.3886</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0.4112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PRECISION</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0.8842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0.8274</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0.8934</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0.8695</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RECALL</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0.2687</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0.2483</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0.2483</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0.2692</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2175">
                <a:tc>
                  <a:txBody>
                    <a:bodyPr/>
                    <a:lstStyle/>
                    <a:p>
                      <a:pPr indent="0" lvl="0" marL="0" rtl="0" algn="ctr">
                        <a:lnSpc>
                          <a:spcPct val="115000"/>
                        </a:lnSpc>
                        <a:spcBef>
                          <a:spcPts val="0"/>
                        </a:spcBef>
                        <a:spcAft>
                          <a:spcPts val="0"/>
                        </a:spcAft>
                        <a:buNone/>
                      </a:pPr>
                      <a:r>
                        <a:rPr b="1" lang="en-GB" sz="1200">
                          <a:solidFill>
                            <a:schemeClr val="lt1"/>
                          </a:solidFill>
                        </a:rPr>
                        <a:t>NDCG</a:t>
                      </a:r>
                      <a:endParaRPr b="1"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0.8999</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0.8938</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0.8898</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200">
                          <a:solidFill>
                            <a:schemeClr val="lt1"/>
                          </a:solidFill>
                        </a:rPr>
                        <a:t>0.8916</a:t>
                      </a:r>
                      <a:endParaRPr sz="1200">
                        <a:solidFill>
                          <a:schemeClr val="lt1"/>
                        </a:solidFill>
                      </a:endParaRPr>
                    </a:p>
                  </a:txBody>
                  <a:tcPr marT="19050" marB="19050" marR="28575" marL="2857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pic>
        <p:nvPicPr>
          <p:cNvPr id="431" name="Google Shape;431;p31" title="Chart"/>
          <p:cNvPicPr preferRelativeResize="0"/>
          <p:nvPr/>
        </p:nvPicPr>
        <p:blipFill>
          <a:blip r:embed="rId3">
            <a:alphaModFix/>
          </a:blip>
          <a:stretch>
            <a:fillRect/>
          </a:stretch>
        </p:blipFill>
        <p:spPr>
          <a:xfrm>
            <a:off x="609600" y="1250350"/>
            <a:ext cx="8049649" cy="38272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437" name="Google Shape;437;p32"/>
          <p:cNvSpPr txBox="1"/>
          <p:nvPr>
            <p:ph idx="1" type="body"/>
          </p:nvPr>
        </p:nvSpPr>
        <p:spPr>
          <a:xfrm>
            <a:off x="1297500" y="1567550"/>
            <a:ext cx="7344600" cy="2068800"/>
          </a:xfrm>
          <a:prstGeom prst="rect">
            <a:avLst/>
          </a:prstGeom>
        </p:spPr>
        <p:txBody>
          <a:bodyPr anchorCtr="0" anchor="t" bIns="91425" lIns="91425" spcFirstLastPara="1" rIns="91425" wrap="square" tIns="91425">
            <a:spAutoFit/>
          </a:bodyPr>
          <a:lstStyle/>
          <a:p>
            <a:pPr indent="0" lvl="0" marL="0" rtl="0" algn="l">
              <a:spcBef>
                <a:spcPts val="0"/>
              </a:spcBef>
              <a:spcAft>
                <a:spcPts val="1600"/>
              </a:spcAft>
              <a:buNone/>
            </a:pPr>
            <a:r>
              <a:rPr lang="en-GB" sz="1200">
                <a:latin typeface="Roboto"/>
                <a:ea typeface="Roboto"/>
                <a:cs typeface="Roboto"/>
                <a:sym typeface="Roboto"/>
              </a:rPr>
              <a:t>It can be observed that SVD yields the lowest RMSE and MAE values among the four models evaluated. The next highest values are obtained by K-Nearest Neighbours (with means), while K-Nearest Neighbours (Basic) has the highest RMSE and MAE values. The F-score values for all four models are quite similar. With regard to precision, SVD exhibits the highest value, whereas K-Nearest Neighbours (Basic) demonstrates the lowest precision. On the other hand, K-Nearest Neighbours (with means) has the highest recall, while SVD has the lowest. The F-score, which is an average of precision and recall when they are close, is also quite similar for all models, although K-Nearest Neighbours (with means) has the highest value. Therefore, based on the lowest MAE and RMSE values, it can be concluded that SVD is a superior model compared to Slope-one and both versions of K-Nearest Neighbours.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3"/>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443" name="Google Shape;443;p33"/>
          <p:cNvGrpSpPr/>
          <p:nvPr/>
        </p:nvGrpSpPr>
        <p:grpSpPr>
          <a:xfrm>
            <a:off x="4066820" y="1553491"/>
            <a:ext cx="3159984" cy="2439109"/>
            <a:chOff x="3553042" y="1657806"/>
            <a:chExt cx="3461100" cy="2671532"/>
          </a:xfrm>
        </p:grpSpPr>
        <p:sp>
          <p:nvSpPr>
            <p:cNvPr id="444" name="Google Shape;444;p3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2" name="Google Shape;452;p33"/>
          <p:cNvPicPr preferRelativeResize="0"/>
          <p:nvPr/>
        </p:nvPicPr>
        <p:blipFill rotWithShape="1">
          <a:blip r:embed="rId3">
            <a:alphaModFix/>
          </a:blip>
          <a:srcRect b="0" l="18414" r="18414" t="0"/>
          <a:stretch/>
        </p:blipFill>
        <p:spPr>
          <a:xfrm>
            <a:off x="4115130" y="1605638"/>
            <a:ext cx="3063300" cy="1745700"/>
          </a:xfrm>
          <a:prstGeom prst="rect">
            <a:avLst/>
          </a:prstGeom>
          <a:noFill/>
          <a:ln>
            <a:noFill/>
          </a:ln>
        </p:spPr>
      </p:pic>
      <p:sp>
        <p:nvSpPr>
          <p:cNvPr id="453" name="Google Shape;453;p33"/>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 name="Google Shape;454;p33"/>
          <p:cNvGrpSpPr/>
          <p:nvPr/>
        </p:nvGrpSpPr>
        <p:grpSpPr>
          <a:xfrm>
            <a:off x="6762480" y="2546254"/>
            <a:ext cx="1024386" cy="1522884"/>
            <a:chOff x="6505573" y="2745170"/>
            <a:chExt cx="1122000" cy="1668000"/>
          </a:xfrm>
        </p:grpSpPr>
        <p:sp>
          <p:nvSpPr>
            <p:cNvPr id="455" name="Google Shape;455;p33"/>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9" name="Google Shape;459;p33"/>
          <p:cNvPicPr preferRelativeResize="0"/>
          <p:nvPr/>
        </p:nvPicPr>
        <p:blipFill rotWithShape="1">
          <a:blip r:embed="rId4">
            <a:alphaModFix/>
          </a:blip>
          <a:srcRect b="0" l="28395" r="28391" t="0"/>
          <a:stretch/>
        </p:blipFill>
        <p:spPr>
          <a:xfrm>
            <a:off x="6762097" y="2613771"/>
            <a:ext cx="1024200" cy="1333200"/>
          </a:xfrm>
          <a:prstGeom prst="rect">
            <a:avLst/>
          </a:prstGeom>
          <a:noFill/>
          <a:ln>
            <a:noFill/>
          </a:ln>
        </p:spPr>
      </p:pic>
      <p:sp>
        <p:nvSpPr>
          <p:cNvPr id="460" name="Google Shape;460;p33"/>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 name="Google Shape;461;p33"/>
          <p:cNvGrpSpPr/>
          <p:nvPr/>
        </p:nvGrpSpPr>
        <p:grpSpPr>
          <a:xfrm>
            <a:off x="6405845" y="3121897"/>
            <a:ext cx="520684" cy="1036470"/>
            <a:chOff x="9543736" y="4486132"/>
            <a:chExt cx="570300" cy="1135235"/>
          </a:xfrm>
        </p:grpSpPr>
        <p:sp>
          <p:nvSpPr>
            <p:cNvPr id="462" name="Google Shape;462;p33"/>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6" name="Google Shape;466;p33"/>
          <p:cNvPicPr preferRelativeResize="0"/>
          <p:nvPr/>
        </p:nvPicPr>
        <p:blipFill rotWithShape="1">
          <a:blip r:embed="rId5">
            <a:alphaModFix/>
          </a:blip>
          <a:srcRect b="0" l="35506" r="35509" t="0"/>
          <a:stretch/>
        </p:blipFill>
        <p:spPr>
          <a:xfrm>
            <a:off x="6405412" y="3121559"/>
            <a:ext cx="520500" cy="888900"/>
          </a:xfrm>
          <a:prstGeom prst="round2SameRect">
            <a:avLst>
              <a:gd fmla="val 4129" name="adj1"/>
              <a:gd fmla="val 0" name="adj2"/>
            </a:avLst>
          </a:prstGeom>
          <a:noFill/>
          <a:ln>
            <a:noFill/>
          </a:ln>
        </p:spPr>
      </p:pic>
      <p:sp>
        <p:nvSpPr>
          <p:cNvPr id="467" name="Google Shape;467;p33"/>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 name="Google Shape;468;p33"/>
          <p:cNvGrpSpPr/>
          <p:nvPr/>
        </p:nvGrpSpPr>
        <p:grpSpPr>
          <a:xfrm>
            <a:off x="7564804" y="3443361"/>
            <a:ext cx="455496" cy="692277"/>
            <a:chOff x="7384375" y="3728000"/>
            <a:chExt cx="498900" cy="758244"/>
          </a:xfrm>
        </p:grpSpPr>
        <p:sp>
          <p:nvSpPr>
            <p:cNvPr id="469" name="Google Shape;469;p33"/>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33"/>
          <p:cNvGrpSpPr/>
          <p:nvPr/>
        </p:nvGrpSpPr>
        <p:grpSpPr>
          <a:xfrm>
            <a:off x="7564836" y="3561758"/>
            <a:ext cx="478081" cy="462776"/>
            <a:chOff x="7384385" y="3857442"/>
            <a:chExt cx="523637" cy="506874"/>
          </a:xfrm>
        </p:grpSpPr>
        <p:sp>
          <p:nvSpPr>
            <p:cNvPr id="474" name="Google Shape;474;p33"/>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33"/>
            <p:cNvGrpSpPr/>
            <p:nvPr/>
          </p:nvGrpSpPr>
          <p:grpSpPr>
            <a:xfrm>
              <a:off x="7384385" y="3857442"/>
              <a:ext cx="523637" cy="498900"/>
              <a:chOff x="7384385" y="3857442"/>
              <a:chExt cx="523637" cy="498900"/>
            </a:xfrm>
          </p:grpSpPr>
          <p:sp>
            <p:nvSpPr>
              <p:cNvPr id="476" name="Google Shape;476;p33"/>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78" name="Google Shape;478;p33"/>
          <p:cNvPicPr preferRelativeResize="0"/>
          <p:nvPr/>
        </p:nvPicPr>
        <p:blipFill rotWithShape="1">
          <a:blip r:embed="rId6">
            <a:alphaModFix/>
          </a:blip>
          <a:srcRect b="0" l="16569" r="16563" t="0"/>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79" name="Google Shape;479;p33"/>
          <p:cNvGrpSpPr/>
          <p:nvPr/>
        </p:nvGrpSpPr>
        <p:grpSpPr>
          <a:xfrm>
            <a:off x="8110843" y="3443361"/>
            <a:ext cx="435785" cy="692277"/>
            <a:chOff x="7982421" y="3727763"/>
            <a:chExt cx="477311" cy="758244"/>
          </a:xfrm>
        </p:grpSpPr>
        <p:sp>
          <p:nvSpPr>
            <p:cNvPr id="480" name="Google Shape;480;p33"/>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3"/>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3"/>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8" name="Google Shape;488;p33"/>
          <p:cNvPicPr preferRelativeResize="0"/>
          <p:nvPr/>
        </p:nvPicPr>
        <p:blipFill rotWithShape="1">
          <a:blip r:embed="rId7">
            <a:alphaModFix/>
          </a:blip>
          <a:srcRect b="-25300" l="12599" r="14572" t="-2145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8"/>
          <p:cNvSpPr txBox="1"/>
          <p:nvPr>
            <p:ph type="title"/>
          </p:nvPr>
        </p:nvSpPr>
        <p:spPr>
          <a:xfrm>
            <a:off x="1297500" y="5992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Agenda</a:t>
            </a:r>
            <a:endParaRPr/>
          </a:p>
        </p:txBody>
      </p:sp>
      <p:sp>
        <p:nvSpPr>
          <p:cNvPr id="259" name="Google Shape;259;p18"/>
          <p:cNvSpPr txBox="1"/>
          <p:nvPr/>
        </p:nvSpPr>
        <p:spPr>
          <a:xfrm>
            <a:off x="1297500" y="1741300"/>
            <a:ext cx="4146000" cy="2342400"/>
          </a:xfrm>
          <a:prstGeom prst="rect">
            <a:avLst/>
          </a:prstGeom>
          <a:noFill/>
          <a:ln>
            <a:noFill/>
          </a:ln>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uFill>
                  <a:noFill/>
                </a:uFill>
                <a:latin typeface="Montserrat"/>
                <a:ea typeface="Montserrat"/>
                <a:cs typeface="Montserrat"/>
                <a:sym typeface="Montserrat"/>
                <a:hlinkClick>
                  <a:extLst>
                    <a:ext uri="{A12FA001-AC4F-418D-AE19-62706E023703}">
                      <ahyp:hlinkClr val="tx"/>
                    </a:ext>
                  </a:extLst>
                </a:hlinkClick>
              </a:rPr>
              <a:t>Project objective</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Understanding the problem</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Overview</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Recommendation Types</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Dataset</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Data </a:t>
            </a:r>
            <a:r>
              <a:rPr lang="en-GB">
                <a:solidFill>
                  <a:schemeClr val="lt1"/>
                </a:solidFill>
                <a:latin typeface="Montserrat"/>
                <a:ea typeface="Montserrat"/>
                <a:cs typeface="Montserrat"/>
                <a:sym typeface="Montserrat"/>
              </a:rPr>
              <a:t>Preprocessing</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Methods</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Metrics</a:t>
            </a:r>
            <a:endParaRPr>
              <a:solidFill>
                <a:schemeClr val="lt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Conclusion</a:t>
            </a:r>
            <a:endParaRPr>
              <a:solidFill>
                <a:schemeClr val="lt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9"/>
          <p:cNvSpPr txBox="1"/>
          <p:nvPr>
            <p:ph type="title"/>
          </p:nvPr>
        </p:nvSpPr>
        <p:spPr>
          <a:xfrm>
            <a:off x="1297500" y="393750"/>
            <a:ext cx="3798900" cy="55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a:p>
            <a:pPr indent="0" lvl="0" marL="0" rtl="0" algn="l">
              <a:spcBef>
                <a:spcPts val="0"/>
              </a:spcBef>
              <a:spcAft>
                <a:spcPts val="0"/>
              </a:spcAft>
              <a:buNone/>
            </a:pPr>
            <a:r>
              <a:t/>
            </a:r>
            <a:endParaRPr/>
          </a:p>
        </p:txBody>
      </p:sp>
      <p:sp>
        <p:nvSpPr>
          <p:cNvPr id="265" name="Google Shape;265;p19"/>
          <p:cNvSpPr txBox="1"/>
          <p:nvPr>
            <p:ph idx="1" type="body"/>
          </p:nvPr>
        </p:nvSpPr>
        <p:spPr>
          <a:xfrm>
            <a:off x="764375" y="1485900"/>
            <a:ext cx="5157900" cy="34503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SzPts val="1300"/>
              <a:buChar char="●"/>
            </a:pPr>
            <a:r>
              <a:rPr lang="en-GB"/>
              <a:t>The objective of the movie recommendation system project is to build a machine learning model that can predict movie recommendations for users based on their historical movie ratings. </a:t>
            </a:r>
            <a:br>
              <a:rPr lang="en-GB"/>
            </a:br>
            <a:endParaRPr/>
          </a:p>
          <a:p>
            <a:pPr indent="-311150" lvl="0" marL="457200" rtl="0" algn="just">
              <a:spcBef>
                <a:spcPts val="0"/>
              </a:spcBef>
              <a:spcAft>
                <a:spcPts val="0"/>
              </a:spcAft>
              <a:buSzPts val="1300"/>
              <a:buChar char="●"/>
            </a:pPr>
            <a:r>
              <a:rPr lang="en-GB"/>
              <a:t>The dataset used for this project will contain </a:t>
            </a:r>
            <a:r>
              <a:rPr b="1" lang="en-GB"/>
              <a:t>movie titles, user IDs, and ratings</a:t>
            </a:r>
            <a:r>
              <a:rPr lang="en-GB"/>
              <a:t>. The evaluation of the model will be based on the </a:t>
            </a:r>
            <a:r>
              <a:rPr b="1" lang="en-GB"/>
              <a:t>RMSE and MAE</a:t>
            </a:r>
            <a:r>
              <a:rPr lang="en-GB"/>
              <a:t> metrics. </a:t>
            </a:r>
            <a:br>
              <a:rPr lang="en-GB"/>
            </a:br>
            <a:endParaRPr/>
          </a:p>
          <a:p>
            <a:pPr indent="-311150" lvl="0" marL="457200" rtl="0" algn="just">
              <a:spcBef>
                <a:spcPts val="0"/>
              </a:spcBef>
              <a:spcAft>
                <a:spcPts val="0"/>
              </a:spcAft>
              <a:buSzPts val="1300"/>
              <a:buChar char="●"/>
            </a:pPr>
            <a:r>
              <a:rPr lang="en-GB"/>
              <a:t>The ultimate goal of the project is to provide users with a more enjoyable movie-watching experience by helping them discover new movies that they might be interested in based on their preferences.</a:t>
            </a:r>
            <a:endParaRPr/>
          </a:p>
        </p:txBody>
      </p:sp>
      <p:pic>
        <p:nvPicPr>
          <p:cNvPr id="266" name="Google Shape;266;p19"/>
          <p:cNvPicPr preferRelativeResize="0"/>
          <p:nvPr/>
        </p:nvPicPr>
        <p:blipFill rotWithShape="1">
          <a:blip r:embed="rId3">
            <a:alphaModFix/>
          </a:blip>
          <a:srcRect b="-1903" l="41329" r="2531" t="23900"/>
          <a:stretch/>
        </p:blipFill>
        <p:spPr>
          <a:xfrm rot="-5400000">
            <a:off x="6338375" y="3151202"/>
            <a:ext cx="1986900" cy="1990800"/>
          </a:xfrm>
          <a:prstGeom prst="diagStripe">
            <a:avLst>
              <a:gd fmla="val 50445" name="adj"/>
            </a:avLst>
          </a:prstGeom>
          <a:noFill/>
          <a:ln>
            <a:noFill/>
          </a:ln>
        </p:spPr>
      </p:pic>
      <p:pic>
        <p:nvPicPr>
          <p:cNvPr id="267" name="Google Shape;267;p19"/>
          <p:cNvPicPr preferRelativeResize="0"/>
          <p:nvPr/>
        </p:nvPicPr>
        <p:blipFill rotWithShape="1">
          <a:blip r:embed="rId4">
            <a:alphaModFix/>
          </a:blip>
          <a:srcRect b="0" l="12568" r="12575" t="0"/>
          <a:stretch/>
        </p:blipFill>
        <p:spPr>
          <a:xfrm rot="-5400000">
            <a:off x="6345444" y="2034172"/>
            <a:ext cx="2046900" cy="2050800"/>
          </a:xfrm>
          <a:prstGeom prst="diagStripe">
            <a:avLst>
              <a:gd fmla="val 50445" name="adj"/>
            </a:avLst>
          </a:prstGeom>
          <a:noFill/>
          <a:ln>
            <a:noFill/>
          </a:ln>
        </p:spPr>
      </p:pic>
      <p:pic>
        <p:nvPicPr>
          <p:cNvPr id="268" name="Google Shape;268;p19"/>
          <p:cNvPicPr preferRelativeResize="0"/>
          <p:nvPr/>
        </p:nvPicPr>
        <p:blipFill rotWithShape="1">
          <a:blip r:embed="rId5">
            <a:alphaModFix/>
          </a:blip>
          <a:srcRect b="-11159" l="26639" r="6844" t="11160"/>
          <a:stretch/>
        </p:blipFill>
        <p:spPr>
          <a:xfrm rot="5400000">
            <a:off x="7096080" y="2680994"/>
            <a:ext cx="2046900" cy="2050800"/>
          </a:xfrm>
          <a:prstGeom prst="diagStripe">
            <a:avLst>
              <a:gd fmla="val 50445" name="adj"/>
            </a:avLst>
          </a:prstGeom>
          <a:noFill/>
          <a:ln>
            <a:noFill/>
          </a:ln>
        </p:spPr>
      </p:pic>
      <p:sp>
        <p:nvSpPr>
          <p:cNvPr id="269" name="Google Shape;269;p19"/>
          <p:cNvSpPr/>
          <p:nvPr/>
        </p:nvSpPr>
        <p:spPr>
          <a:xfrm>
            <a:off x="7425558" y="4146985"/>
            <a:ext cx="1721309" cy="998986"/>
          </a:xfrm>
          <a:custGeom>
            <a:rect b="b" l="l" r="r" t="t"/>
            <a:pathLst>
              <a:path extrusionOk="0" h="48898" w="84254">
                <a:moveTo>
                  <a:pt x="0" y="0"/>
                </a:moveTo>
                <a:lnTo>
                  <a:pt x="50319" y="0"/>
                </a:lnTo>
                <a:lnTo>
                  <a:pt x="84254" y="33935"/>
                </a:lnTo>
                <a:lnTo>
                  <a:pt x="84254" y="48898"/>
                </a:lnTo>
                <a:lnTo>
                  <a:pt x="48798" y="48898"/>
                </a:lnTo>
                <a:close/>
              </a:path>
            </a:pathLst>
          </a:custGeom>
          <a:solidFill>
            <a:srgbClr val="0145AC"/>
          </a:solidFill>
          <a:ln>
            <a:noFill/>
          </a:ln>
        </p:spPr>
      </p:sp>
      <p:grpSp>
        <p:nvGrpSpPr>
          <p:cNvPr id="270" name="Google Shape;270;p19"/>
          <p:cNvGrpSpPr/>
          <p:nvPr/>
        </p:nvGrpSpPr>
        <p:grpSpPr>
          <a:xfrm rot="10800000">
            <a:off x="8211662" y="4133008"/>
            <a:ext cx="932380" cy="999081"/>
            <a:chOff x="1311901" y="651980"/>
            <a:chExt cx="2225249" cy="2223145"/>
          </a:xfrm>
        </p:grpSpPr>
        <p:sp>
          <p:nvSpPr>
            <p:cNvPr id="271" name="Google Shape;271;p19"/>
            <p:cNvSpPr/>
            <p:nvPr/>
          </p:nvSpPr>
          <p:spPr>
            <a:xfrm rot="2700000">
              <a:off x="1378316" y="1068838"/>
              <a:ext cx="1517168" cy="816284"/>
            </a:xfrm>
            <a:prstGeom prst="rect">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rot="2700000">
              <a:off x="2546961" y="1883875"/>
              <a:ext cx="819678" cy="821800"/>
            </a:xfrm>
            <a:prstGeom prst="rtTriangle">
              <a:avLst/>
            </a:prstGeom>
            <a:solidFill>
              <a:srgbClr val="82C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78" name="Google Shape;278;p20"/>
          <p:cNvSpPr txBox="1"/>
          <p:nvPr/>
        </p:nvSpPr>
        <p:spPr>
          <a:xfrm>
            <a:off x="1121575" y="1429324"/>
            <a:ext cx="815100" cy="9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FFFFFF"/>
                </a:solidFill>
                <a:latin typeface="Montserrat"/>
                <a:ea typeface="Montserrat"/>
                <a:cs typeface="Montserrat"/>
                <a:sym typeface="Montserrat"/>
              </a:rPr>
              <a:t>01</a:t>
            </a:r>
            <a:endParaRPr sz="1500">
              <a:solidFill>
                <a:srgbClr val="FFFFFF"/>
              </a:solidFill>
            </a:endParaRPr>
          </a:p>
          <a:p>
            <a:pPr indent="0" lvl="0" marL="0" rtl="0" algn="l">
              <a:spcBef>
                <a:spcPts val="0"/>
              </a:spcBef>
              <a:spcAft>
                <a:spcPts val="0"/>
              </a:spcAft>
              <a:buNone/>
            </a:pPr>
            <a:r>
              <a:t/>
            </a:r>
            <a:endParaRPr>
              <a:solidFill>
                <a:srgbClr val="FFFFFF"/>
              </a:solidFill>
            </a:endParaRPr>
          </a:p>
        </p:txBody>
      </p:sp>
      <p:sp>
        <p:nvSpPr>
          <p:cNvPr id="279" name="Google Shape;279;p20"/>
          <p:cNvSpPr txBox="1"/>
          <p:nvPr>
            <p:ph idx="1" type="body"/>
          </p:nvPr>
        </p:nvSpPr>
        <p:spPr>
          <a:xfrm>
            <a:off x="1936600" y="1429325"/>
            <a:ext cx="5828700" cy="990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sz="1400">
                <a:solidFill>
                  <a:srgbClr val="FFFFFF"/>
                </a:solidFill>
              </a:rPr>
              <a:t>Information overload</a:t>
            </a:r>
            <a:r>
              <a:rPr lang="en-GB" sz="1400">
                <a:solidFill>
                  <a:srgbClr val="FFFFFF"/>
                </a:solidFill>
              </a:rPr>
              <a:t>: Movie platforms often have a vast library of movies, making it difficult for users to find movies that they might be interested in. Recommendation systems can help by providing personalized recommendations based on the user's viewing history.</a:t>
            </a:r>
            <a:endParaRPr sz="1400">
              <a:solidFill>
                <a:srgbClr val="FFFFFF"/>
              </a:solidFill>
            </a:endParaRPr>
          </a:p>
        </p:txBody>
      </p:sp>
      <p:sp>
        <p:nvSpPr>
          <p:cNvPr id="280" name="Google Shape;280;p20"/>
          <p:cNvSpPr txBox="1"/>
          <p:nvPr/>
        </p:nvSpPr>
        <p:spPr>
          <a:xfrm>
            <a:off x="1121575" y="2952539"/>
            <a:ext cx="815100" cy="9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FFFFFF"/>
                </a:solidFill>
                <a:latin typeface="Montserrat"/>
                <a:ea typeface="Montserrat"/>
                <a:cs typeface="Montserrat"/>
                <a:sym typeface="Montserrat"/>
              </a:rPr>
              <a:t>02</a:t>
            </a:r>
            <a:endParaRPr sz="1500">
              <a:solidFill>
                <a:srgbClr val="FFFFFF"/>
              </a:solidFill>
            </a:endParaRPr>
          </a:p>
          <a:p>
            <a:pPr indent="0" lvl="0" marL="0" rtl="0" algn="l">
              <a:spcBef>
                <a:spcPts val="0"/>
              </a:spcBef>
              <a:spcAft>
                <a:spcPts val="0"/>
              </a:spcAft>
              <a:buNone/>
            </a:pPr>
            <a:r>
              <a:t/>
            </a:r>
            <a:endParaRPr>
              <a:solidFill>
                <a:srgbClr val="FFFFFF"/>
              </a:solidFill>
            </a:endParaRPr>
          </a:p>
        </p:txBody>
      </p:sp>
      <p:sp>
        <p:nvSpPr>
          <p:cNvPr id="281" name="Google Shape;281;p20"/>
          <p:cNvSpPr txBox="1"/>
          <p:nvPr>
            <p:ph idx="1" type="body"/>
          </p:nvPr>
        </p:nvSpPr>
        <p:spPr>
          <a:xfrm>
            <a:off x="1936600" y="2952575"/>
            <a:ext cx="5828700" cy="990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sz="1400">
                <a:solidFill>
                  <a:srgbClr val="FFFFFF"/>
                </a:solidFill>
              </a:rPr>
              <a:t>Limited ratings</a:t>
            </a:r>
            <a:r>
              <a:rPr lang="en-GB" sz="1400">
                <a:solidFill>
                  <a:srgbClr val="FFFFFF"/>
                </a:solidFill>
              </a:rPr>
              <a:t>: Users on movie platforms may only rate a small subset of movies, which can make it difficult to build accurate models for recommendation. Recommendation systems can help address this by using collaborative filtering techniques, which rely on the ratings of other similar users to generate recommendations.</a:t>
            </a:r>
            <a:endParaRPr sz="1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87" name="Google Shape;287;p21"/>
          <p:cNvSpPr txBox="1"/>
          <p:nvPr/>
        </p:nvSpPr>
        <p:spPr>
          <a:xfrm>
            <a:off x="1121575" y="1429324"/>
            <a:ext cx="815100" cy="9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FFFFFF"/>
                </a:solidFill>
                <a:latin typeface="Montserrat"/>
                <a:ea typeface="Montserrat"/>
                <a:cs typeface="Montserrat"/>
                <a:sym typeface="Montserrat"/>
              </a:rPr>
              <a:t>03</a:t>
            </a:r>
            <a:endParaRPr sz="1500">
              <a:solidFill>
                <a:srgbClr val="FFFFFF"/>
              </a:solidFill>
            </a:endParaRPr>
          </a:p>
          <a:p>
            <a:pPr indent="0" lvl="0" marL="0" rtl="0" algn="l">
              <a:spcBef>
                <a:spcPts val="0"/>
              </a:spcBef>
              <a:spcAft>
                <a:spcPts val="0"/>
              </a:spcAft>
              <a:buNone/>
            </a:pPr>
            <a:r>
              <a:t/>
            </a:r>
            <a:endParaRPr>
              <a:solidFill>
                <a:srgbClr val="FFFFFF"/>
              </a:solidFill>
            </a:endParaRPr>
          </a:p>
        </p:txBody>
      </p:sp>
      <p:sp>
        <p:nvSpPr>
          <p:cNvPr id="288" name="Google Shape;288;p21"/>
          <p:cNvSpPr txBox="1"/>
          <p:nvPr>
            <p:ph idx="1" type="body"/>
          </p:nvPr>
        </p:nvSpPr>
        <p:spPr>
          <a:xfrm>
            <a:off x="1936600" y="1429350"/>
            <a:ext cx="5800200" cy="990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sz="1400">
                <a:solidFill>
                  <a:srgbClr val="FFFFFF"/>
                </a:solidFill>
              </a:rPr>
              <a:t>Cold start problem</a:t>
            </a:r>
            <a:r>
              <a:rPr lang="en-GB" sz="1400">
                <a:solidFill>
                  <a:srgbClr val="FFFFFF"/>
                </a:solidFill>
              </a:rPr>
              <a:t>: New users on movie platforms may not have enough ratings or viewing history to generate personalized recommendations. Recommendation systems can address this problem by using content-based filtering techniques, which rely on the characteristics of the movies themselves to generate recommendations.</a:t>
            </a:r>
            <a:endParaRPr sz="1400">
              <a:solidFill>
                <a:srgbClr val="FFFFFF"/>
              </a:solidFill>
            </a:endParaRPr>
          </a:p>
        </p:txBody>
      </p:sp>
      <p:sp>
        <p:nvSpPr>
          <p:cNvPr id="289" name="Google Shape;289;p21"/>
          <p:cNvSpPr txBox="1"/>
          <p:nvPr/>
        </p:nvSpPr>
        <p:spPr>
          <a:xfrm>
            <a:off x="1121575" y="2952539"/>
            <a:ext cx="815100" cy="9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FFFFFF"/>
                </a:solidFill>
                <a:latin typeface="Montserrat"/>
                <a:ea typeface="Montserrat"/>
                <a:cs typeface="Montserrat"/>
                <a:sym typeface="Montserrat"/>
              </a:rPr>
              <a:t>04</a:t>
            </a:r>
            <a:endParaRPr sz="1500">
              <a:solidFill>
                <a:srgbClr val="FFFFFF"/>
              </a:solidFill>
            </a:endParaRPr>
          </a:p>
          <a:p>
            <a:pPr indent="0" lvl="0" marL="0" rtl="0" algn="l">
              <a:spcBef>
                <a:spcPts val="0"/>
              </a:spcBef>
              <a:spcAft>
                <a:spcPts val="0"/>
              </a:spcAft>
              <a:buNone/>
            </a:pPr>
            <a:r>
              <a:t/>
            </a:r>
            <a:endParaRPr>
              <a:solidFill>
                <a:srgbClr val="FFFFFF"/>
              </a:solidFill>
            </a:endParaRPr>
          </a:p>
        </p:txBody>
      </p:sp>
      <p:sp>
        <p:nvSpPr>
          <p:cNvPr id="290" name="Google Shape;290;p21"/>
          <p:cNvSpPr txBox="1"/>
          <p:nvPr>
            <p:ph idx="1" type="body"/>
          </p:nvPr>
        </p:nvSpPr>
        <p:spPr>
          <a:xfrm>
            <a:off x="1936600" y="2952575"/>
            <a:ext cx="5800200" cy="990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b="1" lang="en-GB" sz="1400">
                <a:solidFill>
                  <a:srgbClr val="FFFFFF"/>
                </a:solidFill>
              </a:rPr>
              <a:t>Popularity bias</a:t>
            </a:r>
            <a:r>
              <a:rPr lang="en-GB" sz="1400">
                <a:solidFill>
                  <a:srgbClr val="FFFFFF"/>
                </a:solidFill>
              </a:rPr>
              <a:t>: Movie platforms may tend to recommend popular movies over lesser-known movies, which can limit the diversity of recommendations. Recommendation systems can address this by using hybrid filtering techniques, which combine collaborative filtering and content-based filtering to generate more diverse and personalized recommendations.</a:t>
            </a:r>
            <a:endParaRPr sz="1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par>
                                <p:cTn fill="hold" nodeType="with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par>
                                <p:cTn fill="hold" nodeType="with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96" name="Google Shape;296;p22"/>
          <p:cNvSpPr txBox="1"/>
          <p:nvPr>
            <p:ph idx="1" type="body"/>
          </p:nvPr>
        </p:nvSpPr>
        <p:spPr>
          <a:xfrm>
            <a:off x="1214450" y="1358000"/>
            <a:ext cx="6807900" cy="31902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Char char="●"/>
            </a:pPr>
            <a:r>
              <a:rPr lang="en-GB" sz="1400"/>
              <a:t>The recommendation system is built to </a:t>
            </a:r>
            <a:r>
              <a:rPr lang="en-GB" sz="1400"/>
              <a:t>predict the movies that a user might like based on their historical movie ratings. The model should take into account the user's previous ratings, as well as the ratings of other users who have similar taste.</a:t>
            </a:r>
            <a:br>
              <a:rPr lang="en-GB" sz="1400"/>
            </a:br>
            <a:endParaRPr sz="1400"/>
          </a:p>
          <a:p>
            <a:pPr indent="-317500" lvl="0" marL="457200" rtl="0" algn="just">
              <a:lnSpc>
                <a:spcPct val="100000"/>
              </a:lnSpc>
              <a:spcBef>
                <a:spcPts val="0"/>
              </a:spcBef>
              <a:spcAft>
                <a:spcPts val="0"/>
              </a:spcAft>
              <a:buSzPts val="1400"/>
              <a:buChar char="●"/>
            </a:pPr>
            <a:r>
              <a:rPr lang="en-GB" sz="1400"/>
              <a:t>The system will use three different algorithms to achieve this goal: Singular Value Decomposition (SVD), K-Nearest Neighbors (KNN), and Slope One. SVD will be used to predict missing values in the user-movie rating matrix, KNN will be used to find similar users based on their ratings, and Slope One will be used to generate personalized recommendations based on the user's historical ratings.</a:t>
            </a:r>
            <a:br>
              <a:rPr lang="en-GB" sz="1400"/>
            </a:br>
            <a:endParaRPr sz="1400"/>
          </a:p>
          <a:p>
            <a:pPr indent="-317500" lvl="0" marL="457200" rtl="0" algn="just">
              <a:lnSpc>
                <a:spcPct val="100000"/>
              </a:lnSpc>
              <a:spcBef>
                <a:spcPts val="0"/>
              </a:spcBef>
              <a:spcAft>
                <a:spcPts val="0"/>
              </a:spcAft>
              <a:buSzPts val="1400"/>
              <a:buChar char="●"/>
            </a:pPr>
            <a:r>
              <a:rPr lang="en-GB" sz="1400"/>
              <a:t>The project will require cleaning and preprocessing of the data, as well as splitting the data into training and testing sets.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Recommendation Types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2" name="Google Shape;302;p23"/>
          <p:cNvSpPr txBox="1"/>
          <p:nvPr/>
        </p:nvSpPr>
        <p:spPr>
          <a:xfrm>
            <a:off x="1297500" y="10292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03" name="Google Shape;303;p23"/>
          <p:cNvSpPr txBox="1"/>
          <p:nvPr>
            <p:ph idx="1" type="body"/>
          </p:nvPr>
        </p:nvSpPr>
        <p:spPr>
          <a:xfrm>
            <a:off x="2030400" y="1029300"/>
            <a:ext cx="60492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Content-Based Filtering</a:t>
            </a:r>
            <a:r>
              <a:rPr lang="en-GB">
                <a:solidFill>
                  <a:srgbClr val="FFFFFF"/>
                </a:solidFill>
              </a:rPr>
              <a:t>: This technique recommends movies similar to the ones a user has liked in the past based on attributes like genre, actors, directors, and keywords.</a:t>
            </a:r>
            <a:endParaRPr>
              <a:solidFill>
                <a:srgbClr val="FFFFFF"/>
              </a:solidFill>
            </a:endParaRPr>
          </a:p>
        </p:txBody>
      </p:sp>
      <p:sp>
        <p:nvSpPr>
          <p:cNvPr id="304" name="Google Shape;304;p23"/>
          <p:cNvSpPr txBox="1"/>
          <p:nvPr/>
        </p:nvSpPr>
        <p:spPr>
          <a:xfrm>
            <a:off x="1297500" y="1860762"/>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05" name="Google Shape;305;p23"/>
          <p:cNvSpPr txBox="1"/>
          <p:nvPr>
            <p:ph idx="1" type="body"/>
          </p:nvPr>
        </p:nvSpPr>
        <p:spPr>
          <a:xfrm>
            <a:off x="2030400" y="1860792"/>
            <a:ext cx="60492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Collaborative Filtering</a:t>
            </a:r>
            <a:r>
              <a:rPr lang="en-GB">
                <a:solidFill>
                  <a:srgbClr val="FFFFFF"/>
                </a:solidFill>
              </a:rPr>
              <a:t>: This technique recommends movies based on the behavior of other users who have similar preferences as the current user. </a:t>
            </a:r>
            <a:endParaRPr>
              <a:solidFill>
                <a:srgbClr val="FFFFFF"/>
              </a:solidFill>
            </a:endParaRPr>
          </a:p>
          <a:p>
            <a:pPr indent="0" lvl="0" marL="0" rtl="0" algn="just">
              <a:lnSpc>
                <a:spcPct val="30000"/>
              </a:lnSpc>
              <a:spcBef>
                <a:spcPts val="1600"/>
              </a:spcBef>
              <a:spcAft>
                <a:spcPts val="0"/>
              </a:spcAft>
              <a:buNone/>
            </a:pPr>
            <a:r>
              <a:rPr lang="en-GB">
                <a:solidFill>
                  <a:srgbClr val="FFFFFF"/>
                </a:solidFill>
              </a:rPr>
              <a:t>Collaborative filtering can be further divided into two types:</a:t>
            </a:r>
            <a:endParaRPr>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User-based</a:t>
            </a:r>
            <a:r>
              <a:rPr lang="en-GB">
                <a:solidFill>
                  <a:srgbClr val="FFFFFF"/>
                </a:solidFill>
              </a:rPr>
              <a:t>: Recommendations are made based on the movies liked by similar users.</a:t>
            </a:r>
            <a:endParaRPr>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Item-based</a:t>
            </a:r>
            <a:r>
              <a:rPr lang="en-GB">
                <a:solidFill>
                  <a:srgbClr val="FFFFFF"/>
                </a:solidFill>
              </a:rPr>
              <a:t>: Recommendations are made based on the movies that are similar to the ones the user has already watched.</a:t>
            </a:r>
            <a:endParaRPr>
              <a:solidFill>
                <a:srgbClr val="FFFFFF"/>
              </a:solidFill>
            </a:endParaRPr>
          </a:p>
          <a:p>
            <a:pPr indent="0" lvl="0" marL="0" rtl="0" algn="just">
              <a:spcBef>
                <a:spcPts val="1600"/>
              </a:spcBef>
              <a:spcAft>
                <a:spcPts val="1600"/>
              </a:spcAft>
              <a:buNone/>
            </a:pPr>
            <a:r>
              <a:t/>
            </a:r>
            <a:endParaRPr>
              <a:solidFill>
                <a:srgbClr val="FFFFFF"/>
              </a:solidFill>
            </a:endParaRPr>
          </a:p>
        </p:txBody>
      </p:sp>
      <p:sp>
        <p:nvSpPr>
          <p:cNvPr id="306" name="Google Shape;306;p23"/>
          <p:cNvSpPr txBox="1"/>
          <p:nvPr/>
        </p:nvSpPr>
        <p:spPr>
          <a:xfrm>
            <a:off x="1297500" y="3809087"/>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07" name="Google Shape;307;p23"/>
          <p:cNvSpPr txBox="1"/>
          <p:nvPr>
            <p:ph idx="1" type="body"/>
          </p:nvPr>
        </p:nvSpPr>
        <p:spPr>
          <a:xfrm>
            <a:off x="2030400" y="3809100"/>
            <a:ext cx="60492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Hybrid Recommendation</a:t>
            </a:r>
            <a:r>
              <a:rPr lang="en-GB">
                <a:solidFill>
                  <a:srgbClr val="FFFFFF"/>
                </a:solidFill>
              </a:rPr>
              <a:t>: This technique combines both content-based and collaborative filtering to provide more accurate recommendations. Hybrid recommendation systems are usually more effective than individual techniques.</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Dataset</a:t>
            </a:r>
            <a:endParaRPr/>
          </a:p>
        </p:txBody>
      </p:sp>
      <p:sp>
        <p:nvSpPr>
          <p:cNvPr id="313" name="Google Shape;313;p24"/>
          <p:cNvSpPr txBox="1"/>
          <p:nvPr>
            <p:ph idx="1" type="body"/>
          </p:nvPr>
        </p:nvSpPr>
        <p:spPr>
          <a:xfrm>
            <a:off x="1297500" y="1448488"/>
            <a:ext cx="6039000" cy="1250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rPr lang="en-GB">
                <a:solidFill>
                  <a:srgbClr val="FFFFFF"/>
                </a:solidFill>
              </a:rPr>
              <a:t>The MovieLens </a:t>
            </a:r>
            <a:r>
              <a:rPr b="1" lang="en-GB">
                <a:solidFill>
                  <a:srgbClr val="FFFFFF"/>
                </a:solidFill>
              </a:rPr>
              <a:t>1M</a:t>
            </a:r>
            <a:r>
              <a:rPr lang="en-GB">
                <a:solidFill>
                  <a:srgbClr val="FFFFFF"/>
                </a:solidFill>
              </a:rPr>
              <a:t> dataset was used in this project.</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The dataset contains 1 million ratings from </a:t>
            </a:r>
            <a:r>
              <a:rPr b="1" lang="en-GB">
                <a:solidFill>
                  <a:srgbClr val="FFFFFF"/>
                </a:solidFill>
              </a:rPr>
              <a:t>6000</a:t>
            </a:r>
            <a:r>
              <a:rPr lang="en-GB">
                <a:solidFill>
                  <a:srgbClr val="FFFFFF"/>
                </a:solidFill>
              </a:rPr>
              <a:t> users on </a:t>
            </a:r>
            <a:r>
              <a:rPr b="1" lang="en-GB">
                <a:solidFill>
                  <a:srgbClr val="FFFFFF"/>
                </a:solidFill>
              </a:rPr>
              <a:t>4000</a:t>
            </a:r>
            <a:r>
              <a:rPr lang="en-GB">
                <a:solidFill>
                  <a:srgbClr val="FFFFFF"/>
                </a:solidFill>
              </a:rPr>
              <a:t> movies.</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All ratings follow a numerical scale of 1 (bad) to 5 (excellent).</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The original dataset was split into five distinct splits for training and testing purposes.</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Each user was considered individually, and 80% of their ratings were randomly selected as training ratings.</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The remaining 20% of ratings were used as testing ratings.</a:t>
            </a:r>
            <a:endParaRPr>
              <a:solidFill>
                <a:srgbClr val="FFFFFF"/>
              </a:solidFill>
            </a:endParaRPr>
          </a:p>
        </p:txBody>
      </p:sp>
      <p:sp>
        <p:nvSpPr>
          <p:cNvPr id="314" name="Google Shape;314;p24"/>
          <p:cNvSpPr/>
          <p:nvPr/>
        </p:nvSpPr>
        <p:spPr>
          <a:xfrm>
            <a:off x="2816900" y="3585506"/>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2867150" y="3635756"/>
            <a:ext cx="917700" cy="917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867150" y="3635756"/>
            <a:ext cx="917700" cy="917700"/>
          </a:xfrm>
          <a:prstGeom prst="pie">
            <a:avLst>
              <a:gd fmla="val 19410436" name="adj1"/>
              <a:gd fmla="val 16200000" name="adj2"/>
            </a:avLst>
          </a:prstGeom>
          <a:gradFill>
            <a:gsLst>
              <a:gs pos="0">
                <a:srgbClr val="3177EE"/>
              </a:gs>
              <a:gs pos="100000">
                <a:srgbClr val="113D8A"/>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2997950" y="37451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txBox="1"/>
          <p:nvPr/>
        </p:nvSpPr>
        <p:spPr>
          <a:xfrm>
            <a:off x="2419351" y="4676800"/>
            <a:ext cx="18573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GB" sz="1000">
                <a:solidFill>
                  <a:schemeClr val="lt1"/>
                </a:solidFill>
                <a:latin typeface="Lato"/>
                <a:ea typeface="Lato"/>
                <a:cs typeface="Lato"/>
                <a:sym typeface="Lato"/>
              </a:rPr>
              <a:t>Training split</a:t>
            </a:r>
            <a:endParaRPr b="1" sz="1000">
              <a:solidFill>
                <a:schemeClr val="lt1"/>
              </a:solidFill>
              <a:latin typeface="Lato"/>
              <a:ea typeface="Lato"/>
              <a:cs typeface="Lato"/>
              <a:sym typeface="Lato"/>
            </a:endParaRPr>
          </a:p>
        </p:txBody>
      </p:sp>
      <p:sp>
        <p:nvSpPr>
          <p:cNvPr id="319" name="Google Shape;319;p24"/>
          <p:cNvSpPr txBox="1"/>
          <p:nvPr/>
        </p:nvSpPr>
        <p:spPr>
          <a:xfrm>
            <a:off x="3093204" y="391759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80</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20" name="Google Shape;320;p24"/>
          <p:cNvSpPr/>
          <p:nvPr/>
        </p:nvSpPr>
        <p:spPr>
          <a:xfrm>
            <a:off x="4590253" y="3571219"/>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4640503" y="3621469"/>
            <a:ext cx="917700" cy="917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4640503" y="3621469"/>
            <a:ext cx="917700" cy="917700"/>
          </a:xfrm>
          <a:prstGeom prst="pie">
            <a:avLst>
              <a:gd fmla="val 11912349" name="adj1"/>
              <a:gd fmla="val 16200000" name="adj2"/>
            </a:avLst>
          </a:prstGeom>
          <a:gradFill>
            <a:gsLst>
              <a:gs pos="0">
                <a:srgbClr val="3177EE"/>
              </a:gs>
              <a:gs pos="100000">
                <a:srgbClr val="113D8A"/>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4771303" y="3752269"/>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txBox="1"/>
          <p:nvPr/>
        </p:nvSpPr>
        <p:spPr>
          <a:xfrm>
            <a:off x="4572044" y="4655365"/>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GB" sz="1000">
                <a:solidFill>
                  <a:schemeClr val="lt1"/>
                </a:solidFill>
                <a:latin typeface="Lato"/>
                <a:ea typeface="Lato"/>
                <a:cs typeface="Lato"/>
                <a:sym typeface="Lato"/>
              </a:rPr>
              <a:t>Testing split</a:t>
            </a:r>
            <a:endParaRPr b="1" sz="1000">
              <a:solidFill>
                <a:schemeClr val="lt1"/>
              </a:solidFill>
              <a:latin typeface="Lato"/>
              <a:ea typeface="Lato"/>
              <a:cs typeface="Lato"/>
              <a:sym typeface="Lato"/>
            </a:endParaRPr>
          </a:p>
        </p:txBody>
      </p:sp>
      <p:sp>
        <p:nvSpPr>
          <p:cNvPr id="325" name="Google Shape;325;p24"/>
          <p:cNvSpPr txBox="1"/>
          <p:nvPr/>
        </p:nvSpPr>
        <p:spPr>
          <a:xfrm>
            <a:off x="4868236" y="3924739"/>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20</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31" name="Google Shape;331;p25"/>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Collection</a:t>
            </a:r>
            <a:endParaRPr/>
          </a:p>
        </p:txBody>
      </p:sp>
      <p:sp>
        <p:nvSpPr>
          <p:cNvPr id="332" name="Google Shape;332;p25"/>
          <p:cNvSpPr txBox="1"/>
          <p:nvPr/>
        </p:nvSpPr>
        <p:spPr>
          <a:xfrm>
            <a:off x="812750" y="2350575"/>
            <a:ext cx="21591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Collect data about movies, such as movie titles, genres, release dates, cast and crew, ratings, and reviews</a:t>
            </a:r>
            <a:endParaRPr sz="1000">
              <a:solidFill>
                <a:srgbClr val="D9D9D9"/>
              </a:solidFill>
              <a:latin typeface="Lato"/>
              <a:ea typeface="Lato"/>
              <a:cs typeface="Lato"/>
              <a:sym typeface="Lato"/>
            </a:endParaRPr>
          </a:p>
        </p:txBody>
      </p:sp>
      <p:sp>
        <p:nvSpPr>
          <p:cNvPr id="333" name="Google Shape;333;p25"/>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Splitting</a:t>
            </a:r>
            <a:endParaRPr/>
          </a:p>
        </p:txBody>
      </p:sp>
      <p:sp>
        <p:nvSpPr>
          <p:cNvPr id="334" name="Google Shape;334;p25"/>
          <p:cNvSpPr txBox="1"/>
          <p:nvPr/>
        </p:nvSpPr>
        <p:spPr>
          <a:xfrm>
            <a:off x="812750" y="3763375"/>
            <a:ext cx="24162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Split the dataset into training and testing sets to evaluate the performance of your recommendation system.</a:t>
            </a:r>
            <a:endParaRPr sz="1000">
              <a:solidFill>
                <a:srgbClr val="D9D9D9"/>
              </a:solidFill>
              <a:latin typeface="Lato"/>
              <a:ea typeface="Lato"/>
              <a:cs typeface="Lato"/>
              <a:sym typeface="Lato"/>
            </a:endParaRPr>
          </a:p>
        </p:txBody>
      </p:sp>
      <p:sp>
        <p:nvSpPr>
          <p:cNvPr id="335" name="Google Shape;335;p25"/>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Cleaning</a:t>
            </a:r>
            <a:endParaRPr/>
          </a:p>
        </p:txBody>
      </p:sp>
      <p:sp>
        <p:nvSpPr>
          <p:cNvPr id="336" name="Google Shape;336;p25"/>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Clean the data to remove any irrelevant or missing values.</a:t>
            </a:r>
            <a:endParaRPr sz="1000">
              <a:solidFill>
                <a:srgbClr val="D9D9D9"/>
              </a:solidFill>
              <a:latin typeface="Lato"/>
              <a:ea typeface="Lato"/>
              <a:cs typeface="Lato"/>
              <a:sym typeface="Lato"/>
            </a:endParaRPr>
          </a:p>
        </p:txBody>
      </p:sp>
      <p:sp>
        <p:nvSpPr>
          <p:cNvPr id="337" name="Google Shape;337;p25"/>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Reduction</a:t>
            </a:r>
            <a:endParaRPr/>
          </a:p>
        </p:txBody>
      </p:sp>
      <p:sp>
        <p:nvSpPr>
          <p:cNvPr id="338" name="Google Shape;338;p25"/>
          <p:cNvSpPr txBox="1"/>
          <p:nvPr/>
        </p:nvSpPr>
        <p:spPr>
          <a:xfrm>
            <a:off x="6548575" y="3763375"/>
            <a:ext cx="20598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Reduce the size of the dataset by removing redundant or irrelevant features. </a:t>
            </a:r>
            <a:endParaRPr sz="1000">
              <a:solidFill>
                <a:srgbClr val="D9D9D9"/>
              </a:solidFill>
              <a:latin typeface="Lato"/>
              <a:ea typeface="Lato"/>
              <a:cs typeface="Lato"/>
              <a:sym typeface="Lato"/>
            </a:endParaRPr>
          </a:p>
        </p:txBody>
      </p:sp>
      <p:cxnSp>
        <p:nvCxnSpPr>
          <p:cNvPr id="339" name="Google Shape;339;p25"/>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40" name="Google Shape;340;p25"/>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41" name="Google Shape;341;p25"/>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42" name="Google Shape;342;p25"/>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43" name="Google Shape;343;p25"/>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25"/>
          <p:cNvGrpSpPr/>
          <p:nvPr/>
        </p:nvGrpSpPr>
        <p:grpSpPr>
          <a:xfrm>
            <a:off x="3078687" y="2700858"/>
            <a:ext cx="737729" cy="737729"/>
            <a:chOff x="2920647" y="2157958"/>
            <a:chExt cx="827700" cy="827700"/>
          </a:xfrm>
        </p:grpSpPr>
        <p:sp>
          <p:nvSpPr>
            <p:cNvPr id="348" name="Google Shape;348;p25"/>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25"/>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51" name="Google Shape;351;p25"/>
          <p:cNvGrpSpPr/>
          <p:nvPr/>
        </p:nvGrpSpPr>
        <p:grpSpPr>
          <a:xfrm rot="-5400000">
            <a:off x="4225338" y="3802929"/>
            <a:ext cx="737729" cy="737729"/>
            <a:chOff x="2920647" y="2157958"/>
            <a:chExt cx="827700" cy="827700"/>
          </a:xfrm>
        </p:grpSpPr>
        <p:sp>
          <p:nvSpPr>
            <p:cNvPr id="352" name="Google Shape;352;p25"/>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 name="Google Shape;354;p25"/>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grpSp>
        <p:nvGrpSpPr>
          <p:cNvPr id="355" name="Google Shape;355;p25"/>
          <p:cNvGrpSpPr/>
          <p:nvPr/>
        </p:nvGrpSpPr>
        <p:grpSpPr>
          <a:xfrm>
            <a:off x="5313093" y="2700655"/>
            <a:ext cx="737804" cy="737804"/>
            <a:chOff x="5428888" y="2158023"/>
            <a:chExt cx="828900" cy="828900"/>
          </a:xfrm>
        </p:grpSpPr>
        <p:sp>
          <p:nvSpPr>
            <p:cNvPr id="356" name="Google Shape;356;p25"/>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5"/>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59" name="Google Shape;359;p25"/>
          <p:cNvGrpSpPr/>
          <p:nvPr/>
        </p:nvGrpSpPr>
        <p:grpSpPr>
          <a:xfrm rot="5400000">
            <a:off x="4193370" y="1569752"/>
            <a:ext cx="737729" cy="737729"/>
            <a:chOff x="2920647" y="2157958"/>
            <a:chExt cx="827700" cy="827700"/>
          </a:xfrm>
        </p:grpSpPr>
        <p:sp>
          <p:nvSpPr>
            <p:cNvPr id="360" name="Google Shape;360;p25"/>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25"/>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sp>
        <p:nvSpPr>
          <p:cNvPr id="363" name="Google Shape;363;p25"/>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